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0"/>
  </p:notesMasterIdLst>
  <p:sldIdLst>
    <p:sldId id="256" r:id="rId2"/>
    <p:sldId id="260" r:id="rId3"/>
    <p:sldId id="281" r:id="rId4"/>
    <p:sldId id="295" r:id="rId5"/>
    <p:sldId id="290" r:id="rId6"/>
    <p:sldId id="271" r:id="rId7"/>
    <p:sldId id="291" r:id="rId8"/>
    <p:sldId id="285" r:id="rId9"/>
    <p:sldId id="294" r:id="rId10"/>
    <p:sldId id="292" r:id="rId11"/>
    <p:sldId id="298" r:id="rId12"/>
    <p:sldId id="296" r:id="rId13"/>
    <p:sldId id="297" r:id="rId14"/>
    <p:sldId id="284" r:id="rId15"/>
    <p:sldId id="282" r:id="rId16"/>
    <p:sldId id="273" r:id="rId17"/>
    <p:sldId id="275" r:id="rId18"/>
    <p:sldId id="300" r:id="rId19"/>
    <p:sldId id="301" r:id="rId20"/>
    <p:sldId id="302" r:id="rId21"/>
    <p:sldId id="304" r:id="rId22"/>
    <p:sldId id="303" r:id="rId23"/>
    <p:sldId id="286" r:id="rId24"/>
    <p:sldId id="311" r:id="rId25"/>
    <p:sldId id="312" r:id="rId26"/>
    <p:sldId id="306" r:id="rId27"/>
    <p:sldId id="309" r:id="rId28"/>
    <p:sldId id="308" r:id="rId29"/>
    <p:sldId id="307" r:id="rId30"/>
    <p:sldId id="293" r:id="rId31"/>
    <p:sldId id="287" r:id="rId32"/>
    <p:sldId id="310" r:id="rId33"/>
    <p:sldId id="288" r:id="rId34"/>
    <p:sldId id="280" r:id="rId35"/>
    <p:sldId id="299" r:id="rId36"/>
    <p:sldId id="289" r:id="rId37"/>
    <p:sldId id="305" r:id="rId38"/>
    <p:sldId id="270" r:id="rId3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35" autoAdjust="0"/>
    <p:restoredTop sz="94660"/>
  </p:normalViewPr>
  <p:slideViewPr>
    <p:cSldViewPr>
      <p:cViewPr>
        <p:scale>
          <a:sx n="107" d="100"/>
          <a:sy n="107" d="100"/>
        </p:scale>
        <p:origin x="-114" y="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178A30-B6F9-4052-A1CB-A670E2B1AFBF}" type="datetimeFigureOut">
              <a:rPr lang="es-ES" smtClean="0"/>
              <a:t>09/09/2012</a:t>
            </a:fld>
            <a:endParaRPr lang="es-ES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92721A-D6CF-4170-9CC2-A8C9D00C9BB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824768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92721A-D6CF-4170-9CC2-A8C9D00C9BB3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387985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Para conseguir los objetivos de negocio </a:t>
            </a:r>
            <a:r>
              <a:rPr lang="es-ES" smtClean="0"/>
              <a:t>se necesita</a:t>
            </a:r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92721A-D6CF-4170-9CC2-A8C9D00C9BB3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816583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Sustractivo:</a:t>
            </a:r>
            <a:r>
              <a:rPr lang="es-ES" baseline="0" dirty="0" smtClean="0"/>
              <a:t> Aplicable cuando ya existen los sistemas que se pretenden analizar y modelar como una LPS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92721A-D6CF-4170-9CC2-A8C9D00C9BB3}" type="slidenum">
              <a:rPr lang="es-ES" smtClean="0"/>
              <a:t>22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736083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8991600" y="3048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25146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371600" y="2819400"/>
            <a:ext cx="6400800" cy="1752600"/>
          </a:xfrm>
        </p:spPr>
        <p:txBody>
          <a:bodyPr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04C3BB-0C10-4F12-8579-C436E54C0B77}" type="datetimeFigureOut">
              <a:rPr lang="en-US" smtClean="0"/>
              <a:pPr/>
              <a:t>9/9/2012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155448" y="2420112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3" name="Oval 12"/>
          <p:cNvSpPr/>
          <p:nvPr/>
        </p:nvSpPr>
        <p:spPr>
          <a:xfrm>
            <a:off x="4267200" y="2115312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4" name="Oval 13"/>
          <p:cNvSpPr/>
          <p:nvPr/>
        </p:nvSpPr>
        <p:spPr>
          <a:xfrm>
            <a:off x="4361688" y="2209800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4343400" y="2199450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2516FBF6-05D3-4196-BB4D-F73A22954EE3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685800" y="381000"/>
            <a:ext cx="7772400" cy="1752600"/>
          </a:xfrm>
        </p:spPr>
        <p:txBody>
          <a:bodyPr anchor="b"/>
          <a:lstStyle>
            <a:lvl1pPr>
              <a:defRPr sz="4200">
                <a:solidFill>
                  <a:schemeClr val="accent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04C3BB-0C10-4F12-8579-C436E54C0B77}" type="datetimeFigureOut">
              <a:rPr lang="en-US" smtClean="0"/>
              <a:pPr/>
              <a:t>9/9/2012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6FBF6-05D3-4196-BB4D-F73A22954EE3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white">
          <a:xfrm>
            <a:off x="7010400" y="0"/>
            <a:ext cx="21336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white">
          <a:xfrm>
            <a:off x="0" y="0"/>
            <a:ext cx="9144000" cy="15544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 rot="5400000">
            <a:off x="4021836" y="3278124"/>
            <a:ext cx="6245352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Oval 13"/>
          <p:cNvSpPr/>
          <p:nvPr/>
        </p:nvSpPr>
        <p:spPr>
          <a:xfrm>
            <a:off x="6839712" y="2925763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Oval 14"/>
          <p:cNvSpPr/>
          <p:nvPr/>
        </p:nvSpPr>
        <p:spPr>
          <a:xfrm>
            <a:off x="6934200" y="3020251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15912" y="3009901"/>
            <a:ext cx="457200" cy="441325"/>
          </a:xfrm>
        </p:spPr>
        <p:txBody>
          <a:bodyPr/>
          <a:lstStyle/>
          <a:p>
            <a:fld id="{2516FBF6-05D3-4196-BB4D-F73A22954EE3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304800"/>
            <a:ext cx="6553200" cy="5821366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04C3BB-0C10-4F12-8579-C436E54C0B77}" type="datetimeFigureOut">
              <a:rPr lang="en-US" smtClean="0"/>
              <a:pPr/>
              <a:t>9/9/2012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91400" y="304801"/>
            <a:ext cx="144780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04C3BB-0C10-4F12-8579-C436E54C0B77}" type="datetimeFigureOut">
              <a:rPr lang="en-US" smtClean="0"/>
              <a:pPr/>
              <a:t>9/9/2012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361688" y="1026372"/>
            <a:ext cx="457200" cy="441325"/>
          </a:xfrm>
        </p:spPr>
        <p:txBody>
          <a:bodyPr/>
          <a:lstStyle/>
          <a:p>
            <a:fld id="{2516FBF6-05D3-4196-BB4D-F73A22954EE3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301752" y="1527048"/>
            <a:ext cx="850392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8991600" y="1905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152400" y="2286000"/>
            <a:ext cx="8833104" cy="3048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55448" y="142352"/>
            <a:ext cx="8833104" cy="2139696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8426" y="2743200"/>
            <a:ext cx="6480174" cy="1673225"/>
          </a:xfrm>
        </p:spPr>
        <p:txBody>
          <a:bodyPr anchor="t"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04C3BB-0C10-4F12-8579-C436E54C0B77}" type="datetimeFigureOut">
              <a:rPr lang="en-US" smtClean="0"/>
              <a:pPr/>
              <a:t>9/9/2012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152400" y="2438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Oval 9"/>
          <p:cNvSpPr/>
          <p:nvPr/>
        </p:nvSpPr>
        <p:spPr>
          <a:xfrm>
            <a:off x="4267200" y="2115312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Oval 10"/>
          <p:cNvSpPr/>
          <p:nvPr/>
        </p:nvSpPr>
        <p:spPr>
          <a:xfrm>
            <a:off x="4361688" y="2209800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343400" y="2199450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2516FBF6-05D3-4196-BB4D-F73A22954EE3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533400"/>
            <a:ext cx="7772400" cy="1524000"/>
          </a:xfrm>
        </p:spPr>
        <p:txBody>
          <a:bodyPr anchor="b"/>
          <a:lstStyle>
            <a:lvl1pPr algn="ctr">
              <a:buNone/>
              <a:defRPr sz="4200" b="0" cap="none" baseline="0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228600"/>
            <a:ext cx="8534400" cy="758952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791200" y="6409944"/>
            <a:ext cx="3044952" cy="365760"/>
          </a:xfrm>
        </p:spPr>
        <p:txBody>
          <a:bodyPr/>
          <a:lstStyle/>
          <a:p>
            <a:fld id="{D704C3BB-0C10-4F12-8579-C436E54C0B77}" type="datetimeFigureOut">
              <a:rPr lang="en-US" smtClean="0"/>
              <a:pPr/>
              <a:t>9/9/2012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6FBF6-05D3-4196-BB4D-F73A22954EE3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 flipV="1">
            <a:off x="4563080" y="1575652"/>
            <a:ext cx="8921" cy="4819557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Content Placeholder 9"/>
          <p:cNvSpPr>
            <a:spLocks noGrp="1"/>
          </p:cNvSpPr>
          <p:nvPr>
            <p:ph sz="half" idx="1"/>
          </p:nvPr>
        </p:nvSpPr>
        <p:spPr>
          <a:xfrm>
            <a:off x="301752" y="1371600"/>
            <a:ext cx="4038600" cy="4681728"/>
          </a:xfrm>
        </p:spPr>
        <p:txBody>
          <a:bodyPr/>
          <a:lstStyle>
            <a:lvl1pPr>
              <a:defRPr sz="2500"/>
            </a:lvl1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2" name="Content Placeholder 11"/>
          <p:cNvSpPr>
            <a:spLocks noGrp="1"/>
          </p:cNvSpPr>
          <p:nvPr>
            <p:ph sz="half" idx="2"/>
          </p:nvPr>
        </p:nvSpPr>
        <p:spPr>
          <a:xfrm>
            <a:off x="4800600" y="1371600"/>
            <a:ext cx="4038600" cy="4681728"/>
          </a:xfrm>
        </p:spPr>
        <p:txBody>
          <a:bodyPr/>
          <a:lstStyle>
            <a:lvl1pPr>
              <a:defRPr sz="2500"/>
            </a:lvl1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traight Connector 9"/>
          <p:cNvSpPr>
            <a:spLocks noChangeShapeType="1"/>
          </p:cNvSpPr>
          <p:nvPr/>
        </p:nvSpPr>
        <p:spPr bwMode="auto">
          <a:xfrm flipV="1">
            <a:off x="4572000" y="2200275"/>
            <a:ext cx="0" cy="4187952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white">
          <a:xfrm>
            <a:off x="0" y="0"/>
            <a:ext cx="9144000" cy="14478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152400" y="1371600"/>
            <a:ext cx="8833104" cy="914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145923" y="6391656"/>
            <a:ext cx="8833104" cy="310896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1752" y="1524000"/>
            <a:ext cx="4040188" cy="732974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lang="en-US" sz="2200" b="1" dirty="0" smtClean="0">
                <a:solidFill>
                  <a:srgbClr val="FFFFFF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791330" y="1524000"/>
            <a:ext cx="4041775" cy="731520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sz="2200" b="1"/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04C3BB-0C10-4F12-8579-C436E54C0B77}" type="datetimeFigureOut">
              <a:rPr lang="en-US" smtClean="0"/>
              <a:pPr/>
              <a:t>9/9/2012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4800" y="6409944"/>
            <a:ext cx="3581400" cy="365760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152400" y="128016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4" name="Content Placeholder 23"/>
          <p:cNvSpPr>
            <a:spLocks noGrp="1"/>
          </p:cNvSpPr>
          <p:nvPr>
            <p:ph sz="quarter" idx="2"/>
          </p:nvPr>
        </p:nvSpPr>
        <p:spPr>
          <a:xfrm>
            <a:off x="301752" y="2471383"/>
            <a:ext cx="4041648" cy="3818404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6" name="Content Placeholder 25"/>
          <p:cNvSpPr>
            <a:spLocks noGrp="1"/>
          </p:cNvSpPr>
          <p:nvPr>
            <p:ph sz="quarter" idx="4"/>
          </p:nvPr>
        </p:nvSpPr>
        <p:spPr>
          <a:xfrm>
            <a:off x="4800600" y="2471383"/>
            <a:ext cx="4038600" cy="3822192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5" name="Oval 24"/>
          <p:cNvSpPr/>
          <p:nvPr/>
        </p:nvSpPr>
        <p:spPr>
          <a:xfrm>
            <a:off x="4267200" y="956036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7" name="Oval 26"/>
          <p:cNvSpPr/>
          <p:nvPr/>
        </p:nvSpPr>
        <p:spPr>
          <a:xfrm>
            <a:off x="4361688" y="1050524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4343400" y="1042416"/>
            <a:ext cx="457200" cy="441325"/>
          </a:xfrm>
        </p:spPr>
        <p:txBody>
          <a:bodyPr/>
          <a:lstStyle>
            <a:lvl1pPr algn="ctr">
              <a:defRPr/>
            </a:lvl1pPr>
          </a:lstStyle>
          <a:p>
            <a:fld id="{2516FBF6-05D3-4196-BB4D-F73A22954EE3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/>
        <p:txBody>
          <a:bodyPr rtlCol="0" anchor="b" anchorCtr="0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04C3BB-0C10-4F12-8579-C436E54C0B77}" type="datetimeFigureOut">
              <a:rPr lang="en-US" smtClean="0"/>
              <a:pPr/>
              <a:t>9/9/2012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343400" y="1036020"/>
            <a:ext cx="457200" cy="441325"/>
          </a:xfrm>
        </p:spPr>
        <p:txBody>
          <a:bodyPr/>
          <a:lstStyle/>
          <a:p>
            <a:fld id="{2516FBF6-05D3-4196-BB4D-F73A22954EE3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white">
          <a:xfrm>
            <a:off x="0" y="0"/>
            <a:ext cx="9144000" cy="15544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52400" y="158496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04C3BB-0C10-4F12-8579-C436E54C0B77}" type="datetimeFigureOut">
              <a:rPr lang="en-US" smtClean="0"/>
              <a:pPr/>
              <a:t>9/9/2012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267200" y="6324600"/>
            <a:ext cx="609600" cy="441324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516FBF6-05D3-4196-BB4D-F73A22954EE3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152400" y="152400"/>
            <a:ext cx="8833104" cy="304800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118872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3" name="Rectangle 12"/>
          <p:cNvSpPr/>
          <p:nvPr/>
        </p:nvSpPr>
        <p:spPr>
          <a:xfrm>
            <a:off x="152400" y="609600"/>
            <a:ext cx="2743200" cy="5867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914400"/>
            <a:ext cx="2362200" cy="990600"/>
          </a:xfrm>
        </p:spPr>
        <p:txBody>
          <a:bodyPr anchor="b">
            <a:noAutofit/>
          </a:bodyPr>
          <a:lstStyle>
            <a:lvl1pPr algn="l">
              <a:buNone/>
              <a:defRPr sz="2200" b="1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381000" y="1981200"/>
            <a:ext cx="2362200" cy="4144963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1600">
                <a:solidFill>
                  <a:srgbClr val="FFFFFF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152400" y="533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0" name="Content Placeholder 19"/>
          <p:cNvSpPr>
            <a:spLocks noGrp="1"/>
          </p:cNvSpPr>
          <p:nvPr>
            <p:ph sz="quarter" idx="1"/>
          </p:nvPr>
        </p:nvSpPr>
        <p:spPr>
          <a:xfrm>
            <a:off x="3124200" y="685800"/>
            <a:ext cx="5638800" cy="54102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0" name="Oval 9"/>
          <p:cNvSpPr/>
          <p:nvPr/>
        </p:nvSpPr>
        <p:spPr>
          <a:xfrm>
            <a:off x="1295400" y="228600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Oval 10"/>
          <p:cNvSpPr/>
          <p:nvPr/>
        </p:nvSpPr>
        <p:spPr>
          <a:xfrm>
            <a:off x="1389888" y="323088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71600" y="312738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2516FBF6-05D3-4196-BB4D-F73A22954EE3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04C3BB-0C10-4F12-8579-C436E54C0B77}" type="datetimeFigureOut">
              <a:rPr lang="en-US" smtClean="0"/>
              <a:pPr/>
              <a:t>9/9/2012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1752" y="6410848"/>
            <a:ext cx="3383280" cy="365760"/>
          </a:xfrm>
        </p:spPr>
        <p:txBody>
          <a:bodyPr/>
          <a:lstStyle/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traight Connector 20"/>
          <p:cNvSpPr>
            <a:spLocks noChangeShapeType="1"/>
          </p:cNvSpPr>
          <p:nvPr/>
        </p:nvSpPr>
        <p:spPr bwMode="auto">
          <a:xfrm>
            <a:off x="152400" y="533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152400" y="152400"/>
            <a:ext cx="8833104" cy="301752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152400" y="609600"/>
            <a:ext cx="2743200" cy="5867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2" name="Oval 11"/>
          <p:cNvSpPr/>
          <p:nvPr/>
        </p:nvSpPr>
        <p:spPr>
          <a:xfrm>
            <a:off x="1295400" y="228600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Oval 12"/>
          <p:cNvSpPr/>
          <p:nvPr/>
        </p:nvSpPr>
        <p:spPr>
          <a:xfrm>
            <a:off x="1389888" y="323088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71600" y="312738"/>
            <a:ext cx="457200" cy="441325"/>
          </a:xfrm>
        </p:spPr>
        <p:txBody>
          <a:bodyPr/>
          <a:lstStyle/>
          <a:p>
            <a:fld id="{2516FBF6-05D3-4196-BB4D-F73A22954EE3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00375" y="5029200"/>
            <a:ext cx="5867400" cy="1219200"/>
          </a:xfrm>
        </p:spPr>
        <p:txBody>
          <a:bodyPr anchor="t">
            <a:noAutofit/>
          </a:bodyPr>
          <a:lstStyle>
            <a:lvl1pPr algn="l">
              <a:buNone/>
              <a:defRPr sz="2400" b="1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000375" y="609600"/>
            <a:ext cx="5867400" cy="4267200"/>
          </a:xfrm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00" y="990600"/>
            <a:ext cx="2438400" cy="5257800"/>
          </a:xfrm>
        </p:spPr>
        <p:txBody>
          <a:bodyPr/>
          <a:lstStyle>
            <a:lvl1pPr marL="0" indent="0">
              <a:spcAft>
                <a:spcPts val="1000"/>
              </a:spcAft>
              <a:buFontTx/>
              <a:buNone/>
              <a:defRPr sz="1600">
                <a:solidFill>
                  <a:srgbClr val="FFFFFF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auto"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788152" y="6404984"/>
            <a:ext cx="3044952" cy="365760"/>
          </a:xfrm>
        </p:spPr>
        <p:txBody>
          <a:bodyPr/>
          <a:lstStyle/>
          <a:p>
            <a:fld id="{D704C3BB-0C10-4F12-8579-C436E54C0B77}" type="datetimeFigureOut">
              <a:rPr lang="en-US" smtClean="0"/>
              <a:pPr/>
              <a:t>9/9/2012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1752" y="6410848"/>
            <a:ext cx="3584448" cy="365760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1393371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5791200" y="6404984"/>
            <a:ext cx="3044952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rgbClr val="FFFFFF"/>
                </a:solidFill>
              </a:defRPr>
            </a:lvl1pPr>
          </a:lstStyle>
          <a:p>
            <a:fld id="{D704C3BB-0C10-4F12-8579-C436E54C0B77}" type="datetimeFigureOut">
              <a:rPr lang="en-US" smtClean="0"/>
              <a:pPr/>
              <a:t>9/9/2012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04800" y="6410848"/>
            <a:ext cx="35814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20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152400" y="1276743"/>
            <a:ext cx="8833104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Oval 11"/>
          <p:cNvSpPr/>
          <p:nvPr/>
        </p:nvSpPr>
        <p:spPr>
          <a:xfrm>
            <a:off x="4267200" y="956036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Oval 14"/>
          <p:cNvSpPr/>
          <p:nvPr/>
        </p:nvSpPr>
        <p:spPr>
          <a:xfrm>
            <a:off x="4361688" y="1050524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4343400" y="1040174"/>
            <a:ext cx="457200" cy="441325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>
            <a:lvl1pPr algn="ctr" eaLnBrk="1" latinLnBrk="0" hangingPunct="1">
              <a:defRPr kumimoji="0" sz="1600"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2516FBF6-05D3-4196-BB4D-F73A22954EE3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301752" y="228600"/>
            <a:ext cx="8534400" cy="758952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301752" y="1524000"/>
            <a:ext cx="8534400" cy="459943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rtl="0" eaLnBrk="1" latinLnBrk="0" hangingPunct="1">
        <a:spcBef>
          <a:spcPct val="0"/>
        </a:spcBef>
        <a:buNone/>
        <a:defRPr kumimoji="0" sz="3300" kern="1200">
          <a:solidFill>
            <a:schemeClr val="accent3">
              <a:shade val="75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"/>
        <a:buChar char=""/>
        <a:defRPr kumimoji="0"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ct val="20000"/>
        </a:spcBef>
        <a:buClr>
          <a:schemeClr val="accent3"/>
        </a:buClr>
        <a:buSzPct val="75000"/>
        <a:buFont typeface="Wingdings 2"/>
        <a:buChar char="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ct val="20000"/>
        </a:spcBef>
        <a:buClr>
          <a:schemeClr val="accent4"/>
        </a:buClr>
        <a:buSzPct val="70000"/>
        <a:buFont typeface="Wingdings"/>
        <a:buChar char=""/>
        <a:defRPr kumimoji="0" sz="2000" kern="1200">
          <a:solidFill>
            <a:schemeClr val="tx2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ct val="20000"/>
        </a:spcBef>
        <a:buClr>
          <a:schemeClr val="accent5"/>
        </a:buClr>
        <a:buFontTx/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90000"/>
        <a:buChar char="•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rtl="0" eaLnBrk="1" latinLnBrk="0" hangingPunct="1">
        <a:spcBef>
          <a:spcPct val="20000"/>
        </a:spcBef>
        <a:buClr>
          <a:schemeClr val="accent4">
            <a:shade val="75000"/>
          </a:schemeClr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77440" indent="-182880" algn="l" rtl="0" eaLnBrk="1" latinLnBrk="0" hangingPunct="1">
        <a:spcBef>
          <a:spcPct val="20000"/>
        </a:spcBef>
        <a:buClr>
          <a:schemeClr val="accent2">
            <a:shade val="75000"/>
          </a:schemeClr>
        </a:buClr>
        <a:buSzPct val="90000"/>
        <a:buChar char="•"/>
        <a:defRPr kumimoji="0" sz="1400" kern="1200" cap="all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14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5334000"/>
            <a:ext cx="6477000" cy="914400"/>
          </a:xfrm>
        </p:spPr>
        <p:txBody>
          <a:bodyPr>
            <a:normAutofit/>
          </a:bodyPr>
          <a:lstStyle/>
          <a:p>
            <a:r>
              <a:rPr lang="en-US" dirty="0" err="1" smtClean="0"/>
              <a:t>Realizado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:</a:t>
            </a:r>
          </a:p>
          <a:p>
            <a:r>
              <a:rPr lang="en-US" sz="2800" cap="none" dirty="0" smtClean="0"/>
              <a:t>Juan </a:t>
            </a:r>
            <a:r>
              <a:rPr lang="en-US" sz="2800" cap="none" dirty="0" err="1" smtClean="0"/>
              <a:t>Yáñez</a:t>
            </a:r>
            <a:r>
              <a:rPr lang="en-US" sz="2800" cap="none" dirty="0" smtClean="0"/>
              <a:t> </a:t>
            </a:r>
            <a:r>
              <a:rPr lang="en-US" sz="2800" cap="none" dirty="0" err="1" smtClean="0"/>
              <a:t>García-Catalán</a:t>
            </a:r>
            <a:endParaRPr lang="en-US" sz="2800" cap="none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LÍNEAS DE PRODUCTOS SOFTWARE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710953" y="3505200"/>
            <a:ext cx="7772400" cy="762000"/>
          </a:xfrm>
          <a:prstGeom prst="rect">
            <a:avLst/>
          </a:prstGeom>
        </p:spPr>
        <p:txBody>
          <a:bodyPr vert="horz" anchor="b">
            <a:normAutofit/>
          </a:bodyPr>
          <a:lstStyle>
            <a:lvl1pPr algn="ctr" rtl="0" eaLnBrk="1" latinLnBrk="0" hangingPunct="1">
              <a:spcBef>
                <a:spcPct val="0"/>
              </a:spcBef>
              <a:buNone/>
              <a:defRPr kumimoji="0" sz="42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JUEGOS DE MESA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Historia de la reutilización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sz="quarter" idx="1"/>
          </p:nvPr>
        </p:nvSpPr>
        <p:spPr>
          <a:xfrm>
            <a:off x="301752" y="1527048"/>
            <a:ext cx="8503920" cy="5178552"/>
          </a:xfrm>
        </p:spPr>
        <p:txBody>
          <a:bodyPr>
            <a:normAutofit lnSpcReduction="10000"/>
          </a:bodyPr>
          <a:lstStyle/>
          <a:p>
            <a:endParaRPr lang="es-ES" dirty="0" smtClean="0"/>
          </a:p>
          <a:p>
            <a:endParaRPr lang="es-ES" dirty="0"/>
          </a:p>
          <a:p>
            <a:endParaRPr lang="es-ES" dirty="0" smtClean="0"/>
          </a:p>
          <a:p>
            <a:endParaRPr lang="es-ES" dirty="0"/>
          </a:p>
          <a:p>
            <a:endParaRPr lang="es-ES" dirty="0" smtClean="0"/>
          </a:p>
          <a:p>
            <a:endParaRPr lang="es-ES" dirty="0"/>
          </a:p>
          <a:p>
            <a:endParaRPr lang="es-ES" dirty="0" smtClean="0"/>
          </a:p>
          <a:p>
            <a:endParaRPr lang="es-ES" dirty="0" smtClean="0"/>
          </a:p>
          <a:p>
            <a:r>
              <a:rPr lang="es-ES" dirty="0" smtClean="0"/>
              <a:t>Baja granularidad, oportunistas y guiados por la tecnología</a:t>
            </a:r>
          </a:p>
          <a:p>
            <a:r>
              <a:rPr lang="es-ES" dirty="0" smtClean="0"/>
              <a:t>Los resultados no cumplen los objetivos de negocio</a:t>
            </a:r>
          </a:p>
          <a:p>
            <a:endParaRPr lang="es-ES" dirty="0" smtClean="0"/>
          </a:p>
          <a:p>
            <a:endParaRPr lang="es-E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0" y="1524000"/>
            <a:ext cx="7239000" cy="3543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87916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Reutilización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s-ES" dirty="0" smtClean="0"/>
              <a:t>La reutilización de código o componentes sin una arquitectura y sin planificar termina en:</a:t>
            </a:r>
          </a:p>
          <a:p>
            <a:pPr lvl="1"/>
            <a:r>
              <a:rPr lang="es-ES" dirty="0" smtClean="0"/>
              <a:t>Una sensación de beneficio a corto plazo</a:t>
            </a:r>
          </a:p>
          <a:p>
            <a:pPr lvl="1"/>
            <a:r>
              <a:rPr lang="es-ES" dirty="0" smtClean="0"/>
              <a:t>Grandes problemas y costes a largo plazo</a:t>
            </a:r>
          </a:p>
          <a:p>
            <a:pPr lvl="1"/>
            <a:r>
              <a:rPr lang="es-ES" dirty="0" smtClean="0"/>
              <a:t>Fallo a la hora de alcanzar los objetivos de negocio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25370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6274" y="2438400"/>
            <a:ext cx="3143250" cy="2514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Celsiustech</a:t>
            </a:r>
            <a:r>
              <a:rPr lang="es-ES" dirty="0" smtClean="0"/>
              <a:t>: Sistema de navegación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s-ES" dirty="0" smtClean="0"/>
              <a:t>Una familia de 55 sistemas de navegación</a:t>
            </a:r>
          </a:p>
          <a:p>
            <a:pPr lvl="1">
              <a:spcAft>
                <a:spcPts val="600"/>
              </a:spcAft>
            </a:pPr>
            <a:r>
              <a:rPr lang="es-ES" dirty="0" smtClean="0"/>
              <a:t>La necesidad de desarrolladores bajó</a:t>
            </a:r>
            <a:br>
              <a:rPr lang="es-ES" dirty="0" smtClean="0"/>
            </a:br>
            <a:r>
              <a:rPr lang="es-ES" dirty="0" smtClean="0"/>
              <a:t>de 210 a apenas 30</a:t>
            </a:r>
          </a:p>
          <a:p>
            <a:pPr lvl="1">
              <a:spcAft>
                <a:spcPts val="600"/>
              </a:spcAft>
            </a:pPr>
            <a:r>
              <a:rPr lang="es-ES" dirty="0" smtClean="0"/>
              <a:t>El tiempo de despliegue disminuyó</a:t>
            </a:r>
            <a:br>
              <a:rPr lang="es-ES" dirty="0" smtClean="0"/>
            </a:br>
            <a:r>
              <a:rPr lang="es-ES" dirty="0" smtClean="0"/>
              <a:t>de 9 años a aproximadamente 3 años</a:t>
            </a:r>
          </a:p>
          <a:p>
            <a:pPr lvl="1">
              <a:spcAft>
                <a:spcPts val="600"/>
              </a:spcAft>
            </a:pPr>
            <a:r>
              <a:rPr lang="es-ES" dirty="0" smtClean="0"/>
              <a:t>Los test de integración de entre 1-1.5</a:t>
            </a:r>
            <a:br>
              <a:rPr lang="es-ES" dirty="0" smtClean="0"/>
            </a:br>
            <a:r>
              <a:rPr lang="es-ES" dirty="0" smtClean="0"/>
              <a:t>millones de líneas requirieron 1-2 </a:t>
            </a:r>
            <a:br>
              <a:rPr lang="es-ES" dirty="0" smtClean="0"/>
            </a:br>
            <a:r>
              <a:rPr lang="es-ES" dirty="0" smtClean="0"/>
              <a:t>personas</a:t>
            </a:r>
          </a:p>
          <a:p>
            <a:pPr lvl="1">
              <a:spcAft>
                <a:spcPts val="600"/>
              </a:spcAft>
            </a:pPr>
            <a:r>
              <a:rPr lang="es-ES" dirty="0" smtClean="0"/>
              <a:t>Portar a una nueva plataforma</a:t>
            </a:r>
            <a:br>
              <a:rPr lang="es-ES" dirty="0" smtClean="0"/>
            </a:br>
            <a:r>
              <a:rPr lang="es-ES" dirty="0" smtClean="0"/>
              <a:t>necesitó 3 meses</a:t>
            </a:r>
          </a:p>
        </p:txBody>
      </p:sp>
    </p:spTree>
    <p:extLst>
      <p:ext uri="{BB962C8B-B14F-4D97-AF65-F5344CB8AC3E}">
        <p14:creationId xmlns:p14="http://schemas.microsoft.com/office/powerpoint/2010/main" val="361249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Móviles de Nokia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sz="quarter" idx="1"/>
          </p:nvPr>
        </p:nvSpPr>
        <p:spPr>
          <a:xfrm>
            <a:off x="301752" y="1527048"/>
            <a:ext cx="8503920" cy="4873752"/>
          </a:xfrm>
        </p:spPr>
        <p:txBody>
          <a:bodyPr>
            <a:normAutofit fontScale="92500" lnSpcReduction="10000"/>
          </a:bodyPr>
          <a:lstStyle/>
          <a:p>
            <a:r>
              <a:rPr lang="es-ES" dirty="0" smtClean="0"/>
              <a:t>Líneas de productos con 25-30 </a:t>
            </a:r>
            <a:br>
              <a:rPr lang="es-ES" dirty="0" smtClean="0"/>
            </a:br>
            <a:r>
              <a:rPr lang="es-ES" dirty="0" smtClean="0"/>
              <a:t>nuevos productos por año frente</a:t>
            </a:r>
            <a:br>
              <a:rPr lang="es-ES" dirty="0" smtClean="0"/>
            </a:br>
            <a:r>
              <a:rPr lang="es-ES" dirty="0" smtClean="0"/>
              <a:t> a 5 por año originariamente</a:t>
            </a:r>
          </a:p>
          <a:p>
            <a:pPr marL="0" indent="0">
              <a:buNone/>
            </a:pPr>
            <a:endParaRPr lang="es-ES" dirty="0" smtClean="0"/>
          </a:p>
          <a:p>
            <a:r>
              <a:rPr lang="es-ES" dirty="0" smtClean="0"/>
              <a:t>Entre los productos hay:</a:t>
            </a:r>
          </a:p>
          <a:p>
            <a:pPr lvl="1"/>
            <a:r>
              <a:rPr lang="es-ES" dirty="0" smtClean="0"/>
              <a:t>Variación en el numero de teclas</a:t>
            </a:r>
          </a:p>
          <a:p>
            <a:pPr lvl="1"/>
            <a:r>
              <a:rPr lang="es-ES" dirty="0" smtClean="0"/>
              <a:t>Variación en el tamaño de pantallas</a:t>
            </a:r>
          </a:p>
          <a:p>
            <a:pPr lvl="1"/>
            <a:r>
              <a:rPr lang="es-ES" dirty="0" smtClean="0"/>
              <a:t>Variación en el conjunto de características</a:t>
            </a:r>
          </a:p>
          <a:p>
            <a:pPr lvl="1"/>
            <a:r>
              <a:rPr lang="es-ES" dirty="0" smtClean="0"/>
              <a:t>58 idiomas soportados</a:t>
            </a:r>
          </a:p>
          <a:p>
            <a:pPr lvl="1"/>
            <a:r>
              <a:rPr lang="es-ES" dirty="0" smtClean="0"/>
              <a:t>Múltiples protocolos</a:t>
            </a:r>
          </a:p>
          <a:p>
            <a:pPr lvl="1"/>
            <a:r>
              <a:rPr lang="es-ES" dirty="0" smtClean="0"/>
              <a:t>Características configurables</a:t>
            </a:r>
          </a:p>
          <a:p>
            <a:pPr lvl="1"/>
            <a:r>
              <a:rPr lang="es-ES" dirty="0" smtClean="0"/>
              <a:t>Necesidad de </a:t>
            </a:r>
            <a:r>
              <a:rPr lang="es-ES" dirty="0" err="1" smtClean="0"/>
              <a:t>retrocompatibilidad</a:t>
            </a:r>
            <a:endParaRPr lang="es-ES" dirty="0" smtClean="0"/>
          </a:p>
          <a:p>
            <a:pPr lvl="1"/>
            <a:r>
              <a:rPr lang="es-ES" dirty="0" smtClean="0"/>
              <a:t>Cambios después de su puesta a venta</a:t>
            </a:r>
          </a:p>
          <a:p>
            <a:endParaRPr lang="es-E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9291" y="2286000"/>
            <a:ext cx="2807564" cy="3079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77834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¿</a:t>
            </a:r>
            <a:r>
              <a:rPr lang="en-US" dirty="0" err="1" smtClean="0"/>
              <a:t>Solución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err="1" smtClean="0"/>
              <a:t>Mejorar</a:t>
            </a:r>
            <a:r>
              <a:rPr lang="en-US" dirty="0" smtClean="0"/>
              <a:t> el </a:t>
            </a:r>
            <a:r>
              <a:rPr lang="en-US" dirty="0" err="1" smtClean="0"/>
              <a:t>proceso</a:t>
            </a:r>
            <a:r>
              <a:rPr lang="en-US" dirty="0" smtClean="0"/>
              <a:t> de </a:t>
            </a:r>
            <a:r>
              <a:rPr lang="en-US" dirty="0" err="1" smtClean="0"/>
              <a:t>desarrollo</a:t>
            </a:r>
            <a:endParaRPr lang="en-US" dirty="0" smtClean="0"/>
          </a:p>
          <a:p>
            <a:r>
              <a:rPr lang="en-US" dirty="0" err="1" smtClean="0"/>
              <a:t>Innovación</a:t>
            </a:r>
            <a:r>
              <a:rPr lang="en-US" dirty="0" smtClean="0"/>
              <a:t> </a:t>
            </a:r>
            <a:r>
              <a:rPr lang="en-US" dirty="0" err="1" smtClean="0"/>
              <a:t>tecnológica</a:t>
            </a:r>
            <a:endParaRPr lang="en-US" dirty="0" smtClean="0"/>
          </a:p>
          <a:p>
            <a:r>
              <a:rPr lang="en-US" dirty="0" err="1" smtClean="0"/>
              <a:t>Reutilización</a:t>
            </a:r>
            <a:r>
              <a:rPr lang="en-US" dirty="0" smtClean="0"/>
              <a:t> del software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/>
          <a:srcRect b="6081"/>
          <a:stretch>
            <a:fillRect/>
          </a:stretch>
        </p:blipFill>
        <p:spPr bwMode="auto">
          <a:xfrm>
            <a:off x="1371600" y="3276600"/>
            <a:ext cx="5943600" cy="2647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661266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381000" y="2438400"/>
            <a:ext cx="7467600" cy="3962400"/>
          </a:xfrm>
        </p:spPr>
        <p:txBody>
          <a:bodyPr anchor="ctr">
            <a:normAutofit fontScale="85000" lnSpcReduction="10000"/>
          </a:bodyPr>
          <a:lstStyle/>
          <a:p>
            <a:pPr marL="342900" indent="-342900" algn="l">
              <a:lnSpc>
                <a:spcPct val="200000"/>
              </a:lnSpc>
              <a:buFont typeface="+mj-lt"/>
              <a:buAutoNum type="arabicPeriod"/>
            </a:pPr>
            <a:r>
              <a:rPr lang="en-US" sz="2400" cap="none" dirty="0" err="1" smtClean="0">
                <a:solidFill>
                  <a:schemeClr val="bg1">
                    <a:lumMod val="75000"/>
                  </a:schemeClr>
                </a:solidFill>
              </a:rPr>
              <a:t>Introducción</a:t>
            </a:r>
            <a:endParaRPr lang="en-US" sz="2400" cap="none" dirty="0" smtClean="0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 algn="l">
              <a:lnSpc>
                <a:spcPct val="200000"/>
              </a:lnSpc>
              <a:buFont typeface="+mj-lt"/>
              <a:buAutoNum type="arabicPeriod"/>
            </a:pPr>
            <a:r>
              <a:rPr lang="en-US" sz="2400" cap="none" dirty="0" err="1" smtClean="0"/>
              <a:t>Líneas</a:t>
            </a:r>
            <a:r>
              <a:rPr lang="en-US" sz="2400" cap="none" dirty="0" smtClean="0"/>
              <a:t> de </a:t>
            </a:r>
            <a:r>
              <a:rPr lang="en-US" sz="2400" cap="none" dirty="0" err="1" smtClean="0"/>
              <a:t>Productos</a:t>
            </a:r>
            <a:r>
              <a:rPr lang="en-US" sz="2400" cap="none" dirty="0" smtClean="0"/>
              <a:t> Software</a:t>
            </a:r>
          </a:p>
          <a:p>
            <a:pPr marL="342900" indent="-342900" algn="l">
              <a:lnSpc>
                <a:spcPct val="200000"/>
              </a:lnSpc>
              <a:buFont typeface="+mj-lt"/>
              <a:buAutoNum type="arabicPeriod"/>
            </a:pPr>
            <a:r>
              <a:rPr lang="en-US" sz="2400" cap="none" dirty="0" err="1" smtClean="0">
                <a:solidFill>
                  <a:schemeClr val="bg1">
                    <a:lumMod val="75000"/>
                  </a:schemeClr>
                </a:solidFill>
              </a:rPr>
              <a:t>Metodología</a:t>
            </a:r>
            <a:r>
              <a:rPr lang="en-US" sz="2400" cap="none" dirty="0" smtClean="0">
                <a:solidFill>
                  <a:schemeClr val="bg1">
                    <a:lumMod val="75000"/>
                  </a:schemeClr>
                </a:solidFill>
              </a:rPr>
              <a:t> PLUS</a:t>
            </a:r>
          </a:p>
          <a:p>
            <a:pPr marL="342900" indent="-342900" algn="l">
              <a:lnSpc>
                <a:spcPct val="200000"/>
              </a:lnSpc>
              <a:buFont typeface="+mj-lt"/>
              <a:buAutoNum type="arabicPeriod"/>
            </a:pPr>
            <a:r>
              <a:rPr lang="en-US" sz="2400" cap="none" dirty="0" err="1" smtClean="0">
                <a:solidFill>
                  <a:schemeClr val="bg1">
                    <a:lumMod val="75000"/>
                  </a:schemeClr>
                </a:solidFill>
              </a:rPr>
              <a:t>Juegos</a:t>
            </a:r>
            <a:r>
              <a:rPr lang="en-US" sz="2400" cap="none" dirty="0" smtClean="0">
                <a:solidFill>
                  <a:schemeClr val="bg1">
                    <a:lumMod val="75000"/>
                  </a:schemeClr>
                </a:solidFill>
              </a:rPr>
              <a:t> de mesa</a:t>
            </a:r>
          </a:p>
          <a:p>
            <a:pPr marL="342900" indent="-342900" algn="l">
              <a:lnSpc>
                <a:spcPct val="200000"/>
              </a:lnSpc>
              <a:buFont typeface="+mj-lt"/>
              <a:buAutoNum type="arabicPeriod"/>
            </a:pPr>
            <a:r>
              <a:rPr lang="en-US" sz="2400" cap="none" dirty="0" err="1" smtClean="0">
                <a:solidFill>
                  <a:schemeClr val="bg1">
                    <a:lumMod val="75000"/>
                  </a:schemeClr>
                </a:solidFill>
              </a:rPr>
              <a:t>Conclusiones</a:t>
            </a:r>
            <a:endParaRPr lang="en-US" sz="2400" cap="none" dirty="0" smtClean="0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 algn="l">
              <a:lnSpc>
                <a:spcPct val="200000"/>
              </a:lnSpc>
              <a:buFont typeface="+mj-lt"/>
              <a:buAutoNum type="arabicPeriod"/>
            </a:pPr>
            <a:r>
              <a:rPr lang="en-US" sz="2400" cap="none" dirty="0" err="1" smtClean="0">
                <a:solidFill>
                  <a:schemeClr val="bg1">
                    <a:lumMod val="75000"/>
                  </a:schemeClr>
                </a:solidFill>
              </a:rPr>
              <a:t>Demostración</a:t>
            </a:r>
            <a:endParaRPr lang="en-US" sz="2400" cap="none" dirty="0" smtClean="0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 algn="l">
              <a:buFont typeface="+mj-lt"/>
              <a:buAutoNum type="arabicPeriod"/>
            </a:pPr>
            <a:endParaRPr lang="en-US" cap="none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CONTENIDO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0463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Definición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“</a:t>
            </a:r>
            <a:r>
              <a:rPr lang="en-US" i="1" dirty="0"/>
              <a:t>U</a:t>
            </a:r>
            <a:r>
              <a:rPr lang="en-US" i="1" dirty="0" smtClean="0"/>
              <a:t>n </a:t>
            </a:r>
            <a:r>
              <a:rPr lang="en-US" i="1" dirty="0" err="1" smtClean="0"/>
              <a:t>conjunto</a:t>
            </a:r>
            <a:r>
              <a:rPr lang="en-US" i="1" dirty="0" smtClean="0"/>
              <a:t> de </a:t>
            </a:r>
            <a:r>
              <a:rPr lang="en-US" i="1" dirty="0" err="1" smtClean="0"/>
              <a:t>sistemas</a:t>
            </a:r>
            <a:r>
              <a:rPr lang="en-US" i="1" dirty="0" smtClean="0"/>
              <a:t> software </a:t>
            </a:r>
            <a:r>
              <a:rPr lang="en-US" i="1" dirty="0" err="1" smtClean="0"/>
              <a:t>que</a:t>
            </a:r>
            <a:r>
              <a:rPr lang="en-US" i="1" dirty="0" smtClean="0"/>
              <a:t> </a:t>
            </a:r>
            <a:r>
              <a:rPr lang="en-US" i="1" dirty="0" err="1" smtClean="0"/>
              <a:t>comparten</a:t>
            </a:r>
            <a:r>
              <a:rPr lang="en-US" i="1" dirty="0"/>
              <a:t> </a:t>
            </a:r>
            <a:r>
              <a:rPr lang="en-US" i="1" dirty="0" smtClean="0"/>
              <a:t>un </a:t>
            </a:r>
            <a:r>
              <a:rPr lang="en-US" i="1" dirty="0" err="1" smtClean="0"/>
              <a:t>conjunto</a:t>
            </a:r>
            <a:r>
              <a:rPr lang="en-US" i="1" dirty="0" smtClean="0"/>
              <a:t> </a:t>
            </a:r>
            <a:r>
              <a:rPr lang="en-US" i="1" dirty="0" err="1" smtClean="0"/>
              <a:t>común</a:t>
            </a:r>
            <a:r>
              <a:rPr lang="en-US" i="1" dirty="0" smtClean="0"/>
              <a:t> de </a:t>
            </a:r>
            <a:r>
              <a:rPr lang="en-US" i="1" dirty="0" err="1" smtClean="0"/>
              <a:t>características</a:t>
            </a:r>
            <a:r>
              <a:rPr lang="en-US" i="1" dirty="0" smtClean="0"/>
              <a:t> (features), </a:t>
            </a:r>
            <a:r>
              <a:rPr lang="en-US" i="1" dirty="0" err="1" smtClean="0"/>
              <a:t>las</a:t>
            </a:r>
            <a:r>
              <a:rPr lang="en-US" i="1" dirty="0" smtClean="0"/>
              <a:t> </a:t>
            </a:r>
            <a:r>
              <a:rPr lang="en-US" i="1" dirty="0" err="1" smtClean="0"/>
              <a:t>cuales</a:t>
            </a:r>
            <a:r>
              <a:rPr lang="en-US" i="1" dirty="0" smtClean="0"/>
              <a:t> </a:t>
            </a:r>
            <a:r>
              <a:rPr lang="en-US" i="1" dirty="0" err="1" smtClean="0"/>
              <a:t>satisfacen</a:t>
            </a:r>
            <a:r>
              <a:rPr lang="en-US" i="1" dirty="0" smtClean="0"/>
              <a:t> </a:t>
            </a:r>
            <a:r>
              <a:rPr lang="en-US" i="1" dirty="0" err="1" smtClean="0"/>
              <a:t>las</a:t>
            </a:r>
            <a:r>
              <a:rPr lang="en-US" i="1" dirty="0" smtClean="0"/>
              <a:t> </a:t>
            </a:r>
            <a:r>
              <a:rPr lang="en-US" i="1" dirty="0" err="1" smtClean="0"/>
              <a:t>necesidades</a:t>
            </a:r>
            <a:r>
              <a:rPr lang="en-US" i="1" dirty="0" smtClean="0"/>
              <a:t> </a:t>
            </a:r>
            <a:r>
              <a:rPr lang="en-US" i="1" dirty="0" err="1" smtClean="0"/>
              <a:t>específicas</a:t>
            </a:r>
            <a:r>
              <a:rPr lang="en-US" i="1" dirty="0" smtClean="0"/>
              <a:t> de un </a:t>
            </a:r>
            <a:r>
              <a:rPr lang="en-US" i="1" dirty="0" err="1" smtClean="0"/>
              <a:t>dominio</a:t>
            </a:r>
            <a:r>
              <a:rPr lang="en-US" i="1" dirty="0" smtClean="0"/>
              <a:t> o </a:t>
            </a:r>
            <a:r>
              <a:rPr lang="en-US" i="1" dirty="0" err="1" smtClean="0"/>
              <a:t>segmento</a:t>
            </a:r>
            <a:r>
              <a:rPr lang="en-US" i="1" dirty="0" smtClean="0"/>
              <a:t> particular de </a:t>
            </a:r>
            <a:r>
              <a:rPr lang="en-US" i="1" dirty="0" err="1" smtClean="0"/>
              <a:t>mercado</a:t>
            </a:r>
            <a:r>
              <a:rPr lang="en-US" i="1" dirty="0" smtClean="0"/>
              <a:t>, y </a:t>
            </a:r>
            <a:r>
              <a:rPr lang="en-US" i="1" dirty="0" err="1" smtClean="0"/>
              <a:t>que</a:t>
            </a:r>
            <a:r>
              <a:rPr lang="en-US" i="1" dirty="0" smtClean="0"/>
              <a:t> se </a:t>
            </a:r>
            <a:r>
              <a:rPr lang="en-US" i="1" dirty="0" err="1" smtClean="0"/>
              <a:t>desarrollan</a:t>
            </a:r>
            <a:r>
              <a:rPr lang="en-US" i="1" dirty="0" smtClean="0"/>
              <a:t> a </a:t>
            </a:r>
            <a:r>
              <a:rPr lang="en-US" i="1" dirty="0" err="1" smtClean="0"/>
              <a:t>partir</a:t>
            </a:r>
            <a:r>
              <a:rPr lang="en-US" i="1" dirty="0" smtClean="0"/>
              <a:t> de un </a:t>
            </a:r>
            <a:r>
              <a:rPr lang="en-US" i="1" dirty="0" err="1" smtClean="0"/>
              <a:t>sistema</a:t>
            </a:r>
            <a:r>
              <a:rPr lang="en-US" i="1" dirty="0" smtClean="0"/>
              <a:t> </a:t>
            </a:r>
            <a:r>
              <a:rPr lang="en-US" i="1" dirty="0" err="1" smtClean="0"/>
              <a:t>común</a:t>
            </a:r>
            <a:r>
              <a:rPr lang="en-US" i="1" dirty="0" smtClean="0"/>
              <a:t> de </a:t>
            </a:r>
            <a:r>
              <a:rPr lang="en-US" i="1" dirty="0" err="1" smtClean="0"/>
              <a:t>activos</a:t>
            </a:r>
            <a:r>
              <a:rPr lang="en-US" i="1" dirty="0" smtClean="0"/>
              <a:t> base (core assets) de </a:t>
            </a:r>
            <a:r>
              <a:rPr lang="en-US" i="1" dirty="0" err="1" smtClean="0"/>
              <a:t>una</a:t>
            </a:r>
            <a:r>
              <a:rPr lang="en-US" i="1" dirty="0" smtClean="0"/>
              <a:t> </a:t>
            </a:r>
            <a:r>
              <a:rPr lang="en-US" i="1" dirty="0" err="1" smtClean="0"/>
              <a:t>manera</a:t>
            </a:r>
            <a:r>
              <a:rPr lang="en-US" i="1" dirty="0" smtClean="0"/>
              <a:t> </a:t>
            </a:r>
            <a:r>
              <a:rPr lang="en-US" i="1" dirty="0" err="1" smtClean="0"/>
              <a:t>preestablecida</a:t>
            </a:r>
            <a:r>
              <a:rPr lang="en-US" i="1" dirty="0" smtClean="0"/>
              <a:t>”</a:t>
            </a:r>
            <a:br>
              <a:rPr lang="en-US" i="1" dirty="0" smtClean="0"/>
            </a:br>
            <a:endParaRPr lang="en-US" i="1" dirty="0" smtClean="0"/>
          </a:p>
          <a:p>
            <a:pPr marL="0" indent="0" algn="r">
              <a:buNone/>
            </a:pPr>
            <a:r>
              <a:rPr lang="en-US" i="1" dirty="0" smtClean="0"/>
              <a:t>(Clements and Northrop , 2002)</a:t>
            </a:r>
          </a:p>
          <a:p>
            <a:pPr marL="0" indent="0">
              <a:buNone/>
            </a:pP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Modelo</a:t>
            </a:r>
            <a:r>
              <a:rPr lang="en-US" dirty="0" smtClean="0"/>
              <a:t> </a:t>
            </a:r>
            <a:r>
              <a:rPr lang="en-US" dirty="0" err="1" smtClean="0"/>
              <a:t>básico</a:t>
            </a:r>
            <a:r>
              <a:rPr lang="en-US" dirty="0" smtClean="0"/>
              <a:t> de </a:t>
            </a:r>
            <a:r>
              <a:rPr lang="en-US" dirty="0" err="1" smtClean="0"/>
              <a:t>una</a:t>
            </a:r>
            <a:r>
              <a:rPr lang="en-US" dirty="0" smtClean="0"/>
              <a:t> LPS</a:t>
            </a:r>
            <a:endParaRPr lang="en-US" dirty="0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5469467" y="4119033"/>
            <a:ext cx="486833" cy="2029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27" name="Group 26"/>
          <p:cNvGrpSpPr/>
          <p:nvPr/>
        </p:nvGrpSpPr>
        <p:grpSpPr>
          <a:xfrm>
            <a:off x="2840567" y="3000331"/>
            <a:ext cx="1267795" cy="1120731"/>
            <a:chOff x="2840567" y="3000331"/>
            <a:chExt cx="1267795" cy="1120731"/>
          </a:xfrm>
        </p:grpSpPr>
        <p:cxnSp>
          <p:nvCxnSpPr>
            <p:cNvPr id="9" name="Straight Arrow Connector 8"/>
            <p:cNvCxnSpPr/>
            <p:nvPr/>
          </p:nvCxnSpPr>
          <p:spPr>
            <a:xfrm>
              <a:off x="2840567" y="4119033"/>
              <a:ext cx="486833" cy="2029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 rot="5400000">
              <a:off x="3863931" y="3242733"/>
              <a:ext cx="486833" cy="2029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8" name="Group 27"/>
          <p:cNvGrpSpPr/>
          <p:nvPr/>
        </p:nvGrpSpPr>
        <p:grpSpPr>
          <a:xfrm>
            <a:off x="3132667" y="3632200"/>
            <a:ext cx="2239433" cy="973667"/>
            <a:chOff x="3132667" y="3632200"/>
            <a:chExt cx="2239433" cy="973667"/>
          </a:xfrm>
        </p:grpSpPr>
        <p:sp>
          <p:nvSpPr>
            <p:cNvPr id="6" name="Chevron 5"/>
            <p:cNvSpPr/>
            <p:nvPr/>
          </p:nvSpPr>
          <p:spPr>
            <a:xfrm>
              <a:off x="3132667" y="3632200"/>
              <a:ext cx="2239433" cy="973667"/>
            </a:xfrm>
            <a:prstGeom prst="chevron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" name="TextBox 26"/>
            <p:cNvSpPr txBox="1"/>
            <p:nvPr/>
          </p:nvSpPr>
          <p:spPr>
            <a:xfrm>
              <a:off x="3619500" y="3826933"/>
              <a:ext cx="16552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b="1" dirty="0" err="1" smtClean="0">
                  <a:solidFill>
                    <a:schemeClr val="bg1"/>
                  </a:solidFill>
                </a:rPr>
                <a:t>Producción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1087967" y="3534833"/>
            <a:ext cx="1557867" cy="1265767"/>
            <a:chOff x="1087967" y="3534833"/>
            <a:chExt cx="1557867" cy="1265767"/>
          </a:xfrm>
        </p:grpSpPr>
        <p:sp>
          <p:nvSpPr>
            <p:cNvPr id="5" name="Flowchart: Multidocument 4"/>
            <p:cNvSpPr/>
            <p:nvPr/>
          </p:nvSpPr>
          <p:spPr>
            <a:xfrm>
              <a:off x="1087967" y="3534833"/>
              <a:ext cx="1557867" cy="1265767"/>
            </a:xfrm>
            <a:prstGeom prst="flowChartMultidocumen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13" name="TextBox 27"/>
            <p:cNvSpPr txBox="1"/>
            <p:nvPr/>
          </p:nvSpPr>
          <p:spPr>
            <a:xfrm>
              <a:off x="1185334" y="3924300"/>
              <a:ext cx="126576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200" b="1" dirty="0" err="1" smtClean="0"/>
                <a:t>Activos</a:t>
              </a:r>
              <a:r>
                <a:rPr lang="en-US" sz="1200" b="1" dirty="0" smtClean="0"/>
                <a:t> de Software</a:t>
              </a:r>
              <a:endParaRPr lang="en-US" sz="1200" b="1" dirty="0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2937934" y="2171700"/>
            <a:ext cx="2239433" cy="778933"/>
            <a:chOff x="2937934" y="2171700"/>
            <a:chExt cx="2239433" cy="778933"/>
          </a:xfrm>
        </p:grpSpPr>
        <p:grpSp>
          <p:nvGrpSpPr>
            <p:cNvPr id="7" name="Group 6"/>
            <p:cNvGrpSpPr/>
            <p:nvPr/>
          </p:nvGrpSpPr>
          <p:grpSpPr>
            <a:xfrm>
              <a:off x="3814234" y="2171700"/>
              <a:ext cx="1363133" cy="778933"/>
              <a:chOff x="2667000" y="3352800"/>
              <a:chExt cx="609600" cy="609600"/>
            </a:xfrm>
          </p:grpSpPr>
          <p:sp>
            <p:nvSpPr>
              <p:cNvPr id="21" name="Isosceles Triangle 20"/>
              <p:cNvSpPr/>
              <p:nvPr/>
            </p:nvSpPr>
            <p:spPr>
              <a:xfrm>
                <a:off x="2895600" y="3352800"/>
                <a:ext cx="381000" cy="384048"/>
              </a:xfrm>
              <a:prstGeom prst="triangle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dirty="0"/>
              </a:p>
            </p:txBody>
          </p:sp>
          <p:sp>
            <p:nvSpPr>
              <p:cNvPr id="22" name="Isosceles Triangle 21"/>
              <p:cNvSpPr/>
              <p:nvPr/>
            </p:nvSpPr>
            <p:spPr>
              <a:xfrm>
                <a:off x="2819400" y="3429000"/>
                <a:ext cx="381000" cy="384048"/>
              </a:xfrm>
              <a:prstGeom prst="triangle">
                <a:avLst/>
              </a:prstGeom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dirty="0"/>
              </a:p>
            </p:txBody>
          </p:sp>
          <p:sp>
            <p:nvSpPr>
              <p:cNvPr id="23" name="Isosceles Triangle 22"/>
              <p:cNvSpPr/>
              <p:nvPr/>
            </p:nvSpPr>
            <p:spPr>
              <a:xfrm>
                <a:off x="2743200" y="3505200"/>
                <a:ext cx="381000" cy="384048"/>
              </a:xfrm>
              <a:prstGeom prst="triangle">
                <a:avLst/>
              </a:prstGeom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dirty="0"/>
              </a:p>
            </p:txBody>
          </p:sp>
          <p:sp>
            <p:nvSpPr>
              <p:cNvPr id="24" name="Isosceles Triangle 23"/>
              <p:cNvSpPr/>
              <p:nvPr/>
            </p:nvSpPr>
            <p:spPr>
              <a:xfrm>
                <a:off x="2667000" y="3578352"/>
                <a:ext cx="381000" cy="384048"/>
              </a:xfrm>
              <a:prstGeom prst="triangle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dirty="0"/>
              </a:p>
            </p:txBody>
          </p:sp>
        </p:grpSp>
        <p:sp>
          <p:nvSpPr>
            <p:cNvPr id="14" name="TextBox 28"/>
            <p:cNvSpPr txBox="1"/>
            <p:nvPr/>
          </p:nvSpPr>
          <p:spPr>
            <a:xfrm>
              <a:off x="2937934" y="2269067"/>
              <a:ext cx="126576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200" b="1" dirty="0" err="1" smtClean="0"/>
                <a:t>Decisiones</a:t>
              </a:r>
              <a:r>
                <a:rPr lang="en-US" sz="1200" b="1" dirty="0" smtClean="0"/>
                <a:t> de </a:t>
              </a:r>
              <a:r>
                <a:rPr lang="en-US" sz="1200" b="1" dirty="0" err="1"/>
                <a:t>P</a:t>
              </a:r>
              <a:r>
                <a:rPr lang="en-US" sz="1200" b="1" dirty="0" err="1" smtClean="0"/>
                <a:t>roducto</a:t>
              </a:r>
              <a:endParaRPr lang="en-US" sz="1200" b="1" dirty="0"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5858933" y="2944928"/>
            <a:ext cx="2142067" cy="1855672"/>
            <a:chOff x="5858933" y="2944928"/>
            <a:chExt cx="2142067" cy="1855672"/>
          </a:xfrm>
        </p:grpSpPr>
        <p:grpSp>
          <p:nvGrpSpPr>
            <p:cNvPr id="8" name="Group 7"/>
            <p:cNvGrpSpPr/>
            <p:nvPr/>
          </p:nvGrpSpPr>
          <p:grpSpPr>
            <a:xfrm>
              <a:off x="6151033" y="3242733"/>
              <a:ext cx="1849967" cy="1557867"/>
              <a:chOff x="4419600" y="3962400"/>
              <a:chExt cx="1447800" cy="1219200"/>
            </a:xfrm>
          </p:grpSpPr>
          <p:sp>
            <p:nvSpPr>
              <p:cNvPr id="16" name="Oval 15"/>
              <p:cNvSpPr/>
              <p:nvPr/>
            </p:nvSpPr>
            <p:spPr>
              <a:xfrm>
                <a:off x="4876800" y="3962400"/>
                <a:ext cx="990600" cy="990600"/>
              </a:xfrm>
              <a:prstGeom prst="ellipse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dirty="0"/>
              </a:p>
            </p:txBody>
          </p:sp>
          <p:sp>
            <p:nvSpPr>
              <p:cNvPr id="17" name="Oval 16"/>
              <p:cNvSpPr/>
              <p:nvPr/>
            </p:nvSpPr>
            <p:spPr>
              <a:xfrm>
                <a:off x="4724400" y="4038600"/>
                <a:ext cx="990600" cy="990600"/>
              </a:xfrm>
              <a:prstGeom prst="ellipse">
                <a:avLst/>
              </a:prstGeom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dirty="0"/>
              </a:p>
            </p:txBody>
          </p:sp>
          <p:sp>
            <p:nvSpPr>
              <p:cNvPr id="18" name="Oval 17"/>
              <p:cNvSpPr/>
              <p:nvPr/>
            </p:nvSpPr>
            <p:spPr>
              <a:xfrm>
                <a:off x="4572000" y="4114800"/>
                <a:ext cx="990600" cy="990600"/>
              </a:xfrm>
              <a:prstGeom prst="ellipse">
                <a:avLst/>
              </a:prstGeom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dirty="0"/>
              </a:p>
            </p:txBody>
          </p:sp>
          <p:sp>
            <p:nvSpPr>
              <p:cNvPr id="19" name="Oval 18"/>
              <p:cNvSpPr/>
              <p:nvPr/>
            </p:nvSpPr>
            <p:spPr>
              <a:xfrm>
                <a:off x="4419600" y="4191000"/>
                <a:ext cx="990600" cy="990600"/>
              </a:xfrm>
              <a:prstGeom prst="ellipse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dirty="0"/>
              </a:p>
            </p:txBody>
          </p:sp>
          <p:sp>
            <p:nvSpPr>
              <p:cNvPr id="20" name="Oval 19"/>
              <p:cNvSpPr/>
              <p:nvPr/>
            </p:nvSpPr>
            <p:spPr>
              <a:xfrm>
                <a:off x="4824984" y="4596384"/>
                <a:ext cx="128016" cy="12801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dirty="0"/>
              </a:p>
            </p:txBody>
          </p:sp>
        </p:grpSp>
        <p:sp>
          <p:nvSpPr>
            <p:cNvPr id="15" name="TextBox 29"/>
            <p:cNvSpPr txBox="1"/>
            <p:nvPr/>
          </p:nvSpPr>
          <p:spPr>
            <a:xfrm>
              <a:off x="5858933" y="2944928"/>
              <a:ext cx="126576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200" b="1" dirty="0" err="1" smtClean="0"/>
                <a:t>Productos</a:t>
              </a:r>
              <a:r>
                <a:rPr lang="en-US" sz="1200" b="1" dirty="0" smtClean="0"/>
                <a:t> software</a:t>
              </a:r>
              <a:endParaRPr lang="en-US" sz="1200" b="1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Modelo básico de una LPS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s-ES" dirty="0" smtClean="0"/>
              <a:t>Activos software</a:t>
            </a:r>
          </a:p>
          <a:p>
            <a:pPr lvl="1"/>
            <a:r>
              <a:rPr lang="es-ES" dirty="0" smtClean="0"/>
              <a:t>Colección de partes software ( requisitos, diseños, componentes, casos de prueba…) que se configuran y componen para producir los productos de la línea</a:t>
            </a:r>
          </a:p>
          <a:p>
            <a:pPr lvl="1"/>
            <a:endParaRPr lang="es-ES" dirty="0" smtClean="0"/>
          </a:p>
          <a:p>
            <a:r>
              <a:rPr lang="es-ES" dirty="0" smtClean="0"/>
              <a:t>Decisiones de producto</a:t>
            </a:r>
          </a:p>
          <a:p>
            <a:pPr lvl="1"/>
            <a:r>
              <a:rPr lang="es-ES" dirty="0" smtClean="0"/>
              <a:t>Modelos que describen los aspectos variables y opcionales</a:t>
            </a:r>
          </a:p>
          <a:p>
            <a:pPr lvl="1"/>
            <a:r>
              <a:rPr lang="es-ES" dirty="0" smtClean="0"/>
              <a:t>Cada producto se define por un conjunto de decisiones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60303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Modelo básico de una LPS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s-ES" dirty="0" smtClean="0"/>
              <a:t>Proceso de producción</a:t>
            </a:r>
          </a:p>
          <a:p>
            <a:pPr lvl="1"/>
            <a:r>
              <a:rPr lang="es-ES" dirty="0" smtClean="0"/>
              <a:t>Establece los mecanismo o pasos para componer o configurar productos a partir de los activos de entrada</a:t>
            </a:r>
          </a:p>
          <a:p>
            <a:pPr lvl="1"/>
            <a:r>
              <a:rPr lang="es-ES" dirty="0" smtClean="0"/>
              <a:t>Las decisiones de producto se usan para determina que activos de entrada utilizar y como configurar los puntos de variación</a:t>
            </a:r>
          </a:p>
          <a:p>
            <a:pPr lvl="1"/>
            <a:endParaRPr lang="es-ES" dirty="0"/>
          </a:p>
          <a:p>
            <a:r>
              <a:rPr lang="es-ES" dirty="0" smtClean="0"/>
              <a:t>Productos software</a:t>
            </a:r>
          </a:p>
          <a:p>
            <a:pPr lvl="1"/>
            <a:r>
              <a:rPr lang="es-ES" dirty="0" smtClean="0"/>
              <a:t>Conjunto de todos los productos </a:t>
            </a:r>
            <a:r>
              <a:rPr lang="es-ES" smtClean="0"/>
              <a:t>que pueden ser </a:t>
            </a:r>
            <a:r>
              <a:rPr lang="es-ES" dirty="0" smtClean="0"/>
              <a:t>o son producidos </a:t>
            </a:r>
            <a:r>
              <a:rPr lang="es-ES" smtClean="0"/>
              <a:t>por la </a:t>
            </a:r>
            <a:r>
              <a:rPr lang="es-ES" dirty="0" smtClean="0"/>
              <a:t>línea de productos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081881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381000" y="2438400"/>
            <a:ext cx="7467600" cy="3962400"/>
          </a:xfrm>
        </p:spPr>
        <p:txBody>
          <a:bodyPr anchor="ctr">
            <a:normAutofit fontScale="85000" lnSpcReduction="10000"/>
          </a:bodyPr>
          <a:lstStyle/>
          <a:p>
            <a:pPr marL="342900" indent="-342900" algn="l">
              <a:lnSpc>
                <a:spcPct val="200000"/>
              </a:lnSpc>
              <a:buFont typeface="+mj-lt"/>
              <a:buAutoNum type="arabicPeriod"/>
            </a:pPr>
            <a:r>
              <a:rPr lang="en-US" sz="2400" cap="none" dirty="0" err="1" smtClean="0"/>
              <a:t>Introducción</a:t>
            </a:r>
            <a:endParaRPr lang="en-US" sz="2400" cap="none" dirty="0" smtClean="0"/>
          </a:p>
          <a:p>
            <a:pPr marL="342900" indent="-342900" algn="l">
              <a:lnSpc>
                <a:spcPct val="200000"/>
              </a:lnSpc>
              <a:buFont typeface="+mj-lt"/>
              <a:buAutoNum type="arabicPeriod"/>
            </a:pPr>
            <a:r>
              <a:rPr lang="en-US" sz="2400" cap="none" dirty="0" err="1" smtClean="0"/>
              <a:t>Líneas</a:t>
            </a:r>
            <a:r>
              <a:rPr lang="en-US" sz="2400" cap="none" dirty="0" smtClean="0"/>
              <a:t> de </a:t>
            </a:r>
            <a:r>
              <a:rPr lang="en-US" sz="2400" cap="none" dirty="0" err="1" smtClean="0"/>
              <a:t>Productos</a:t>
            </a:r>
            <a:r>
              <a:rPr lang="en-US" sz="2400" cap="none" dirty="0" smtClean="0"/>
              <a:t> Software</a:t>
            </a:r>
          </a:p>
          <a:p>
            <a:pPr marL="342900" indent="-342900" algn="l">
              <a:lnSpc>
                <a:spcPct val="200000"/>
              </a:lnSpc>
              <a:buFont typeface="+mj-lt"/>
              <a:buAutoNum type="arabicPeriod"/>
            </a:pPr>
            <a:r>
              <a:rPr lang="en-US" sz="2400" cap="none" dirty="0" err="1" smtClean="0"/>
              <a:t>Metodología</a:t>
            </a:r>
            <a:r>
              <a:rPr lang="en-US" sz="2400" cap="none" dirty="0" smtClean="0"/>
              <a:t> PLUS</a:t>
            </a:r>
          </a:p>
          <a:p>
            <a:pPr marL="342900" indent="-342900" algn="l">
              <a:lnSpc>
                <a:spcPct val="200000"/>
              </a:lnSpc>
              <a:buFont typeface="+mj-lt"/>
              <a:buAutoNum type="arabicPeriod"/>
            </a:pPr>
            <a:r>
              <a:rPr lang="en-US" sz="2400" cap="none" dirty="0" err="1" smtClean="0"/>
              <a:t>Juegos</a:t>
            </a:r>
            <a:r>
              <a:rPr lang="en-US" sz="2400" cap="none" dirty="0" smtClean="0"/>
              <a:t> </a:t>
            </a:r>
            <a:r>
              <a:rPr lang="en-US" sz="2400" cap="none" dirty="0" smtClean="0"/>
              <a:t>de mesa</a:t>
            </a:r>
          </a:p>
          <a:p>
            <a:pPr marL="342900" indent="-342900" algn="l">
              <a:lnSpc>
                <a:spcPct val="200000"/>
              </a:lnSpc>
              <a:buFont typeface="+mj-lt"/>
              <a:buAutoNum type="arabicPeriod"/>
            </a:pPr>
            <a:r>
              <a:rPr lang="en-US" sz="2400" cap="none" dirty="0" err="1" smtClean="0"/>
              <a:t>Conclusiones</a:t>
            </a:r>
            <a:endParaRPr lang="en-US" sz="2400" cap="none" dirty="0" smtClean="0"/>
          </a:p>
          <a:p>
            <a:pPr marL="342900" indent="-342900" algn="l">
              <a:lnSpc>
                <a:spcPct val="200000"/>
              </a:lnSpc>
              <a:buFont typeface="+mj-lt"/>
              <a:buAutoNum type="arabicPeriod"/>
            </a:pPr>
            <a:r>
              <a:rPr lang="en-US" sz="2400" cap="none" dirty="0" err="1" smtClean="0"/>
              <a:t>Demostración</a:t>
            </a:r>
            <a:endParaRPr lang="en-US" sz="2400" cap="none" dirty="0" smtClean="0"/>
          </a:p>
          <a:p>
            <a:pPr marL="342900" indent="-342900" algn="l">
              <a:buFont typeface="+mj-lt"/>
              <a:buAutoNum type="arabicPeriod"/>
            </a:pPr>
            <a:endParaRPr lang="en-US" cap="none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CONTENIDO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Proceso evolutivo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sz="quarter" idx="1"/>
          </p:nvPr>
        </p:nvSpPr>
        <p:spPr>
          <a:xfrm>
            <a:off x="301752" y="1527048"/>
            <a:ext cx="8503920" cy="5102352"/>
          </a:xfrm>
        </p:spPr>
        <p:txBody>
          <a:bodyPr>
            <a:normAutofit lnSpcReduction="10000"/>
          </a:bodyPr>
          <a:lstStyle/>
          <a:p>
            <a:pPr>
              <a:spcAft>
                <a:spcPts val="600"/>
              </a:spcAft>
            </a:pPr>
            <a:r>
              <a:rPr lang="es-ES" dirty="0" smtClean="0"/>
              <a:t>Elimina la distinción tradicional entre el desarrollo del software y su mantenimiento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Los sistemas evolucionan a lo largo de varias iteraciones</a:t>
            </a:r>
          </a:p>
          <a:p>
            <a:pPr marL="0" indent="0">
              <a:buNone/>
            </a:pPr>
            <a:endParaRPr lang="es-ES" dirty="0"/>
          </a:p>
          <a:p>
            <a:r>
              <a:rPr lang="es-ES" dirty="0" smtClean="0"/>
              <a:t>El modelo de proceso evolutivo se divide en:</a:t>
            </a:r>
          </a:p>
          <a:p>
            <a:pPr lvl="1"/>
            <a:r>
              <a:rPr lang="es-ES" dirty="0" smtClean="0"/>
              <a:t>Ingeniería de dominio</a:t>
            </a:r>
          </a:p>
          <a:p>
            <a:pPr lvl="2"/>
            <a:r>
              <a:rPr lang="es-ES" dirty="0"/>
              <a:t>R</a:t>
            </a:r>
            <a:r>
              <a:rPr lang="es-ES" dirty="0" smtClean="0"/>
              <a:t>esponsable </a:t>
            </a:r>
            <a:r>
              <a:rPr lang="es-ES" dirty="0"/>
              <a:t>de desarrollar los elementos comunes a todos los integrantes de la línea y su mecanismo de variabilidad </a:t>
            </a:r>
            <a:endParaRPr lang="es-ES" dirty="0" smtClean="0"/>
          </a:p>
          <a:p>
            <a:pPr lvl="1"/>
            <a:r>
              <a:rPr lang="es-ES" dirty="0" smtClean="0"/>
              <a:t>Ingeniería de producto</a:t>
            </a:r>
          </a:p>
          <a:p>
            <a:pPr lvl="2"/>
            <a:r>
              <a:rPr lang="es-ES" dirty="0" smtClean="0"/>
              <a:t>Incluye desarrollar  los </a:t>
            </a:r>
            <a:r>
              <a:rPr lang="es-ES" dirty="0"/>
              <a:t>productos para clientes concretos, reutilizando los recursos creados en la Ingeniería del Dominio </a:t>
            </a:r>
            <a:endParaRPr lang="es-ES" dirty="0" smtClean="0"/>
          </a:p>
          <a:p>
            <a:pPr lvl="2"/>
            <a:endParaRPr lang="es-ES" dirty="0" smtClean="0"/>
          </a:p>
        </p:txBody>
      </p:sp>
    </p:spTree>
    <p:extLst>
      <p:ext uri="{BB962C8B-B14F-4D97-AF65-F5344CB8AC3E}">
        <p14:creationId xmlns:p14="http://schemas.microsoft.com/office/powerpoint/2010/main" val="692310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Modelo de Proceso Evolutivo</a:t>
            </a:r>
          </a:p>
        </p:txBody>
      </p:sp>
      <p:pic>
        <p:nvPicPr>
          <p:cNvPr id="4" name="3 Marcador de contenido"/>
          <p:cNvPicPr>
            <a:picLocks noGrp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880" y="1527175"/>
            <a:ext cx="8485727" cy="4572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00447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Enfoques de construcción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s-ES" dirty="0" smtClean="0"/>
              <a:t>Enfoque sustractivo</a:t>
            </a:r>
          </a:p>
          <a:p>
            <a:pPr lvl="1"/>
            <a:r>
              <a:rPr lang="es-ES" dirty="0" smtClean="0"/>
              <a:t>Todas las variabilidades se contemplan en el nivel de ingeniería de dominio y, a nivel de ingeniería de producto, se eliminan aquellas que no corresponden al producto concreto que se está desarrollando.</a:t>
            </a:r>
          </a:p>
          <a:p>
            <a:pPr marL="0" indent="0">
              <a:buNone/>
            </a:pPr>
            <a:endParaRPr lang="es-ES" dirty="0" smtClean="0"/>
          </a:p>
          <a:p>
            <a:r>
              <a:rPr lang="es-ES" dirty="0" smtClean="0"/>
              <a:t>Enfoque aditivo</a:t>
            </a:r>
          </a:p>
          <a:p>
            <a:pPr lvl="1"/>
            <a:r>
              <a:rPr lang="es-ES" dirty="0" smtClean="0"/>
              <a:t>A nivel de ingeniería de dominio se trabaja únicamente con las </a:t>
            </a:r>
            <a:r>
              <a:rPr lang="es-ES" i="1" dirty="0" smtClean="0"/>
              <a:t>common features</a:t>
            </a:r>
            <a:r>
              <a:rPr lang="es-ES" dirty="0" smtClean="0"/>
              <a:t>. Luego , a nivel de producto , se le incorporan las variabilidades que correspondan.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03249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381000" y="2438400"/>
            <a:ext cx="7467600" cy="3962400"/>
          </a:xfrm>
        </p:spPr>
        <p:txBody>
          <a:bodyPr anchor="ctr">
            <a:normAutofit fontScale="85000" lnSpcReduction="10000"/>
          </a:bodyPr>
          <a:lstStyle/>
          <a:p>
            <a:pPr marL="342900" indent="-342900" algn="l">
              <a:lnSpc>
                <a:spcPct val="200000"/>
              </a:lnSpc>
              <a:buFont typeface="+mj-lt"/>
              <a:buAutoNum type="arabicPeriod"/>
            </a:pPr>
            <a:r>
              <a:rPr lang="en-US" sz="2400" cap="none" dirty="0" err="1" smtClean="0">
                <a:solidFill>
                  <a:schemeClr val="bg1">
                    <a:lumMod val="75000"/>
                  </a:schemeClr>
                </a:solidFill>
              </a:rPr>
              <a:t>Introducción</a:t>
            </a:r>
            <a:endParaRPr lang="en-US" sz="2400" cap="none" dirty="0" smtClean="0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 algn="l">
              <a:lnSpc>
                <a:spcPct val="200000"/>
              </a:lnSpc>
              <a:buFont typeface="+mj-lt"/>
              <a:buAutoNum type="arabicPeriod"/>
            </a:pPr>
            <a:r>
              <a:rPr lang="en-US" sz="2400" cap="none" dirty="0" err="1" smtClean="0">
                <a:solidFill>
                  <a:schemeClr val="bg1">
                    <a:lumMod val="75000"/>
                  </a:schemeClr>
                </a:solidFill>
              </a:rPr>
              <a:t>Líneas</a:t>
            </a:r>
            <a:r>
              <a:rPr lang="en-US" sz="2400" cap="none" dirty="0" smtClean="0">
                <a:solidFill>
                  <a:schemeClr val="bg1">
                    <a:lumMod val="75000"/>
                  </a:schemeClr>
                </a:solidFill>
              </a:rPr>
              <a:t> de </a:t>
            </a:r>
            <a:r>
              <a:rPr lang="en-US" sz="2400" cap="none" dirty="0" err="1" smtClean="0">
                <a:solidFill>
                  <a:schemeClr val="bg1">
                    <a:lumMod val="75000"/>
                  </a:schemeClr>
                </a:solidFill>
              </a:rPr>
              <a:t>Productos</a:t>
            </a:r>
            <a:r>
              <a:rPr lang="en-US" sz="2400" cap="none" dirty="0" smtClean="0">
                <a:solidFill>
                  <a:schemeClr val="bg1">
                    <a:lumMod val="75000"/>
                  </a:schemeClr>
                </a:solidFill>
              </a:rPr>
              <a:t> Software</a:t>
            </a:r>
          </a:p>
          <a:p>
            <a:pPr marL="342900" indent="-342900" algn="l">
              <a:lnSpc>
                <a:spcPct val="200000"/>
              </a:lnSpc>
              <a:buFont typeface="+mj-lt"/>
              <a:buAutoNum type="arabicPeriod"/>
            </a:pPr>
            <a:r>
              <a:rPr lang="en-US" sz="2400" cap="none" dirty="0" err="1" smtClean="0"/>
              <a:t>Metodología</a:t>
            </a:r>
            <a:r>
              <a:rPr lang="en-US" sz="2400" cap="none" dirty="0" smtClean="0"/>
              <a:t> PLUS</a:t>
            </a:r>
          </a:p>
          <a:p>
            <a:pPr marL="342900" indent="-342900" algn="l">
              <a:lnSpc>
                <a:spcPct val="200000"/>
              </a:lnSpc>
              <a:buFont typeface="+mj-lt"/>
              <a:buAutoNum type="arabicPeriod"/>
            </a:pPr>
            <a:r>
              <a:rPr lang="en-US" sz="2400" cap="none" dirty="0" err="1" smtClean="0">
                <a:solidFill>
                  <a:schemeClr val="bg1">
                    <a:lumMod val="75000"/>
                  </a:schemeClr>
                </a:solidFill>
              </a:rPr>
              <a:t>Juegos</a:t>
            </a:r>
            <a:r>
              <a:rPr lang="en-US" sz="2400" cap="none" dirty="0" smtClean="0">
                <a:solidFill>
                  <a:schemeClr val="bg1">
                    <a:lumMod val="75000"/>
                  </a:schemeClr>
                </a:solidFill>
              </a:rPr>
              <a:t> de mesa</a:t>
            </a:r>
          </a:p>
          <a:p>
            <a:pPr marL="342900" indent="-342900" algn="l">
              <a:lnSpc>
                <a:spcPct val="200000"/>
              </a:lnSpc>
              <a:buFont typeface="+mj-lt"/>
              <a:buAutoNum type="arabicPeriod"/>
            </a:pPr>
            <a:r>
              <a:rPr lang="en-US" sz="2400" cap="none" dirty="0" err="1" smtClean="0">
                <a:solidFill>
                  <a:schemeClr val="bg1">
                    <a:lumMod val="75000"/>
                  </a:schemeClr>
                </a:solidFill>
              </a:rPr>
              <a:t>Conclusiones</a:t>
            </a:r>
            <a:endParaRPr lang="en-US" sz="2400" cap="none" dirty="0" smtClean="0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 algn="l">
              <a:lnSpc>
                <a:spcPct val="200000"/>
              </a:lnSpc>
              <a:buFont typeface="+mj-lt"/>
              <a:buAutoNum type="arabicPeriod"/>
            </a:pPr>
            <a:r>
              <a:rPr lang="en-US" sz="2400" cap="none" dirty="0" err="1" smtClean="0">
                <a:solidFill>
                  <a:schemeClr val="bg1">
                    <a:lumMod val="75000"/>
                  </a:schemeClr>
                </a:solidFill>
              </a:rPr>
              <a:t>Demostración</a:t>
            </a:r>
            <a:endParaRPr lang="en-US" sz="2400" cap="none" dirty="0" smtClean="0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 algn="l">
              <a:buFont typeface="+mj-lt"/>
              <a:buAutoNum type="arabicPeriod"/>
            </a:pPr>
            <a:endParaRPr lang="en-US" cap="none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CONTENIDO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7887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861096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124951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Modelo de Proceso </a:t>
            </a:r>
            <a:r>
              <a:rPr lang="es-ES" dirty="0"/>
              <a:t>E</a:t>
            </a:r>
            <a:r>
              <a:rPr lang="es-ES" dirty="0" smtClean="0"/>
              <a:t>volutivo</a:t>
            </a:r>
            <a:endParaRPr lang="es-ES" dirty="0"/>
          </a:p>
        </p:txBody>
      </p:sp>
      <p:pic>
        <p:nvPicPr>
          <p:cNvPr id="4" name="3 Marcador de contenido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212" y="1722145"/>
            <a:ext cx="7621064" cy="4182059"/>
          </a:xfrm>
        </p:spPr>
      </p:pic>
    </p:spTree>
    <p:extLst>
      <p:ext uri="{BB962C8B-B14F-4D97-AF65-F5344CB8AC3E}">
        <p14:creationId xmlns:p14="http://schemas.microsoft.com/office/powerpoint/2010/main" val="1853930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Ingeniería de Dominio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65226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Ingeniería de Dominio</a:t>
            </a:r>
            <a:endParaRPr lang="es-ES" dirty="0"/>
          </a:p>
        </p:txBody>
      </p:sp>
      <p:pic>
        <p:nvPicPr>
          <p:cNvPr id="4" name="3 Marcador de contenido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647" y="1527175"/>
            <a:ext cx="7374193" cy="4572000"/>
          </a:xfrm>
        </p:spPr>
      </p:pic>
    </p:spTree>
    <p:extLst>
      <p:ext uri="{BB962C8B-B14F-4D97-AF65-F5344CB8AC3E}">
        <p14:creationId xmlns:p14="http://schemas.microsoft.com/office/powerpoint/2010/main" val="1323939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Ingeniería de Producto</a:t>
            </a:r>
            <a:endParaRPr lang="es-ES" dirty="0"/>
          </a:p>
        </p:txBody>
      </p:sp>
      <p:sp>
        <p:nvSpPr>
          <p:cNvPr id="5" name="4 Marcador de contenido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63761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381000" y="2438400"/>
            <a:ext cx="7467600" cy="3962400"/>
          </a:xfrm>
        </p:spPr>
        <p:txBody>
          <a:bodyPr anchor="ctr">
            <a:normAutofit fontScale="85000" lnSpcReduction="10000"/>
          </a:bodyPr>
          <a:lstStyle/>
          <a:p>
            <a:pPr marL="342900" indent="-342900" algn="l">
              <a:lnSpc>
                <a:spcPct val="200000"/>
              </a:lnSpc>
              <a:buFont typeface="+mj-lt"/>
              <a:buAutoNum type="arabicPeriod"/>
            </a:pPr>
            <a:r>
              <a:rPr lang="en-US" sz="2400" cap="none" dirty="0" err="1" smtClean="0"/>
              <a:t>Introducción</a:t>
            </a:r>
            <a:endParaRPr lang="en-US" sz="2400" cap="none" dirty="0" smtClean="0"/>
          </a:p>
          <a:p>
            <a:pPr marL="342900" indent="-342900" algn="l">
              <a:lnSpc>
                <a:spcPct val="200000"/>
              </a:lnSpc>
              <a:buFont typeface="+mj-lt"/>
              <a:buAutoNum type="arabicPeriod"/>
            </a:pPr>
            <a:r>
              <a:rPr lang="en-US" sz="2400" cap="none" dirty="0" err="1" smtClean="0">
                <a:solidFill>
                  <a:schemeClr val="bg1">
                    <a:lumMod val="75000"/>
                  </a:schemeClr>
                </a:solidFill>
              </a:rPr>
              <a:t>Líneas</a:t>
            </a:r>
            <a:r>
              <a:rPr lang="en-US" sz="2400" cap="none" dirty="0" smtClean="0">
                <a:solidFill>
                  <a:schemeClr val="bg1">
                    <a:lumMod val="75000"/>
                  </a:schemeClr>
                </a:solidFill>
              </a:rPr>
              <a:t> de </a:t>
            </a:r>
            <a:r>
              <a:rPr lang="en-US" sz="2400" cap="none" dirty="0" err="1" smtClean="0">
                <a:solidFill>
                  <a:schemeClr val="bg1">
                    <a:lumMod val="75000"/>
                  </a:schemeClr>
                </a:solidFill>
              </a:rPr>
              <a:t>Productos</a:t>
            </a:r>
            <a:r>
              <a:rPr lang="en-US" sz="2400" cap="none" dirty="0" smtClean="0">
                <a:solidFill>
                  <a:schemeClr val="bg1">
                    <a:lumMod val="75000"/>
                  </a:schemeClr>
                </a:solidFill>
              </a:rPr>
              <a:t> Software</a:t>
            </a:r>
          </a:p>
          <a:p>
            <a:pPr marL="342900" indent="-342900" algn="l">
              <a:lnSpc>
                <a:spcPct val="200000"/>
              </a:lnSpc>
              <a:buFont typeface="+mj-lt"/>
              <a:buAutoNum type="arabicPeriod"/>
            </a:pPr>
            <a:r>
              <a:rPr lang="en-US" sz="2400" cap="none" dirty="0" err="1" smtClean="0">
                <a:solidFill>
                  <a:schemeClr val="bg1">
                    <a:lumMod val="75000"/>
                  </a:schemeClr>
                </a:solidFill>
              </a:rPr>
              <a:t>Metodología</a:t>
            </a:r>
            <a:r>
              <a:rPr lang="en-US" sz="2400" cap="none" dirty="0" smtClean="0">
                <a:solidFill>
                  <a:schemeClr val="bg1">
                    <a:lumMod val="75000"/>
                  </a:schemeClr>
                </a:solidFill>
              </a:rPr>
              <a:t> PLUS</a:t>
            </a:r>
          </a:p>
          <a:p>
            <a:pPr marL="342900" indent="-342900" algn="l">
              <a:lnSpc>
                <a:spcPct val="200000"/>
              </a:lnSpc>
              <a:buFont typeface="+mj-lt"/>
              <a:buAutoNum type="arabicPeriod"/>
            </a:pPr>
            <a:r>
              <a:rPr lang="en-US" sz="2400" cap="none" dirty="0" err="1" smtClean="0">
                <a:solidFill>
                  <a:schemeClr val="bg1">
                    <a:lumMod val="75000"/>
                  </a:schemeClr>
                </a:solidFill>
              </a:rPr>
              <a:t>Juegos</a:t>
            </a:r>
            <a:r>
              <a:rPr lang="en-US" sz="2400" cap="none" dirty="0" smtClean="0">
                <a:solidFill>
                  <a:schemeClr val="bg1">
                    <a:lumMod val="75000"/>
                  </a:schemeClr>
                </a:solidFill>
              </a:rPr>
              <a:t> de mesa</a:t>
            </a:r>
          </a:p>
          <a:p>
            <a:pPr marL="342900" indent="-342900" algn="l">
              <a:lnSpc>
                <a:spcPct val="200000"/>
              </a:lnSpc>
              <a:buFont typeface="+mj-lt"/>
              <a:buAutoNum type="arabicPeriod"/>
            </a:pPr>
            <a:r>
              <a:rPr lang="en-US" sz="2400" cap="none" dirty="0" err="1" smtClean="0">
                <a:solidFill>
                  <a:schemeClr val="bg1">
                    <a:lumMod val="75000"/>
                  </a:schemeClr>
                </a:solidFill>
              </a:rPr>
              <a:t>Conclusiones</a:t>
            </a:r>
            <a:endParaRPr lang="en-US" sz="2400" cap="none" dirty="0" smtClean="0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 algn="l">
              <a:lnSpc>
                <a:spcPct val="200000"/>
              </a:lnSpc>
              <a:buFont typeface="+mj-lt"/>
              <a:buAutoNum type="arabicPeriod"/>
            </a:pPr>
            <a:r>
              <a:rPr lang="en-US" sz="2400" cap="none" dirty="0" err="1" smtClean="0">
                <a:solidFill>
                  <a:schemeClr val="bg1">
                    <a:lumMod val="75000"/>
                  </a:schemeClr>
                </a:solidFill>
              </a:rPr>
              <a:t>Demostración</a:t>
            </a:r>
            <a:endParaRPr lang="en-US" sz="2400" cap="none" dirty="0" smtClean="0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 algn="l">
              <a:buFont typeface="+mj-lt"/>
              <a:buAutoNum type="arabicPeriod"/>
            </a:pPr>
            <a:endParaRPr lang="en-US" cap="none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CONTENIDO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2403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73115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381000" y="2438400"/>
            <a:ext cx="7467600" cy="3962400"/>
          </a:xfrm>
        </p:spPr>
        <p:txBody>
          <a:bodyPr anchor="ctr">
            <a:normAutofit fontScale="85000" lnSpcReduction="10000"/>
          </a:bodyPr>
          <a:lstStyle/>
          <a:p>
            <a:pPr marL="342900" indent="-342900" algn="l">
              <a:lnSpc>
                <a:spcPct val="200000"/>
              </a:lnSpc>
              <a:buFont typeface="+mj-lt"/>
              <a:buAutoNum type="arabicPeriod"/>
            </a:pPr>
            <a:r>
              <a:rPr lang="en-US" sz="2400" cap="none" dirty="0" err="1" smtClean="0">
                <a:solidFill>
                  <a:schemeClr val="bg1">
                    <a:lumMod val="75000"/>
                  </a:schemeClr>
                </a:solidFill>
              </a:rPr>
              <a:t>Introducción</a:t>
            </a:r>
            <a:endParaRPr lang="en-US" sz="2400" cap="none" dirty="0" smtClean="0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 algn="l">
              <a:lnSpc>
                <a:spcPct val="200000"/>
              </a:lnSpc>
              <a:buFont typeface="+mj-lt"/>
              <a:buAutoNum type="arabicPeriod"/>
            </a:pPr>
            <a:r>
              <a:rPr lang="en-US" sz="2400" cap="none" dirty="0" err="1" smtClean="0">
                <a:solidFill>
                  <a:schemeClr val="bg1">
                    <a:lumMod val="75000"/>
                  </a:schemeClr>
                </a:solidFill>
              </a:rPr>
              <a:t>Líneas</a:t>
            </a:r>
            <a:r>
              <a:rPr lang="en-US" sz="2400" cap="none" dirty="0" smtClean="0">
                <a:solidFill>
                  <a:schemeClr val="bg1">
                    <a:lumMod val="75000"/>
                  </a:schemeClr>
                </a:solidFill>
              </a:rPr>
              <a:t> de </a:t>
            </a:r>
            <a:r>
              <a:rPr lang="en-US" sz="2400" cap="none" dirty="0" err="1" smtClean="0">
                <a:solidFill>
                  <a:schemeClr val="bg1">
                    <a:lumMod val="75000"/>
                  </a:schemeClr>
                </a:solidFill>
              </a:rPr>
              <a:t>Productos</a:t>
            </a:r>
            <a:r>
              <a:rPr lang="en-US" sz="2400" cap="none" dirty="0" smtClean="0">
                <a:solidFill>
                  <a:schemeClr val="bg1">
                    <a:lumMod val="75000"/>
                  </a:schemeClr>
                </a:solidFill>
              </a:rPr>
              <a:t> Software</a:t>
            </a:r>
          </a:p>
          <a:p>
            <a:pPr marL="342900" indent="-342900" algn="l">
              <a:lnSpc>
                <a:spcPct val="200000"/>
              </a:lnSpc>
              <a:buFont typeface="+mj-lt"/>
              <a:buAutoNum type="arabicPeriod"/>
            </a:pPr>
            <a:r>
              <a:rPr lang="en-US" sz="2400" cap="none" dirty="0" err="1" smtClean="0">
                <a:solidFill>
                  <a:schemeClr val="bg1">
                    <a:lumMod val="75000"/>
                  </a:schemeClr>
                </a:solidFill>
              </a:rPr>
              <a:t>Metodología</a:t>
            </a:r>
            <a:r>
              <a:rPr lang="en-US" sz="2400" cap="none" dirty="0" smtClean="0">
                <a:solidFill>
                  <a:schemeClr val="bg1">
                    <a:lumMod val="75000"/>
                  </a:schemeClr>
                </a:solidFill>
              </a:rPr>
              <a:t> PLUS</a:t>
            </a:r>
          </a:p>
          <a:p>
            <a:pPr marL="342900" indent="-342900" algn="l">
              <a:lnSpc>
                <a:spcPct val="200000"/>
              </a:lnSpc>
              <a:buFont typeface="+mj-lt"/>
              <a:buAutoNum type="arabicPeriod"/>
            </a:pPr>
            <a:r>
              <a:rPr lang="en-US" sz="2400" cap="none" dirty="0" err="1" smtClean="0"/>
              <a:t>Juegos</a:t>
            </a:r>
            <a:r>
              <a:rPr lang="en-US" sz="2400" cap="none" dirty="0" smtClean="0"/>
              <a:t> de mesa</a:t>
            </a:r>
          </a:p>
          <a:p>
            <a:pPr marL="342900" indent="-342900" algn="l">
              <a:lnSpc>
                <a:spcPct val="200000"/>
              </a:lnSpc>
              <a:buFont typeface="+mj-lt"/>
              <a:buAutoNum type="arabicPeriod"/>
            </a:pPr>
            <a:r>
              <a:rPr lang="en-US" sz="2400" cap="none" dirty="0" err="1" smtClean="0">
                <a:solidFill>
                  <a:schemeClr val="bg1">
                    <a:lumMod val="75000"/>
                  </a:schemeClr>
                </a:solidFill>
              </a:rPr>
              <a:t>Conclusiones</a:t>
            </a:r>
            <a:endParaRPr lang="en-US" sz="2400" cap="none" dirty="0" smtClean="0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 algn="l">
              <a:lnSpc>
                <a:spcPct val="200000"/>
              </a:lnSpc>
              <a:buFont typeface="+mj-lt"/>
              <a:buAutoNum type="arabicPeriod"/>
            </a:pPr>
            <a:r>
              <a:rPr lang="en-US" sz="2400" cap="none" dirty="0" err="1" smtClean="0">
                <a:solidFill>
                  <a:schemeClr val="bg1">
                    <a:lumMod val="75000"/>
                  </a:schemeClr>
                </a:solidFill>
              </a:rPr>
              <a:t>Demostración</a:t>
            </a:r>
            <a:endParaRPr lang="en-US" sz="2400" cap="none" dirty="0" smtClean="0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 algn="l">
              <a:buFont typeface="+mj-lt"/>
              <a:buAutoNum type="arabicPeriod"/>
            </a:pPr>
            <a:endParaRPr lang="en-US" cap="none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CONTENIDO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4450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58394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381000" y="2438400"/>
            <a:ext cx="7467600" cy="3962400"/>
          </a:xfrm>
        </p:spPr>
        <p:txBody>
          <a:bodyPr anchor="ctr">
            <a:normAutofit fontScale="85000" lnSpcReduction="10000"/>
          </a:bodyPr>
          <a:lstStyle/>
          <a:p>
            <a:pPr marL="342900" indent="-342900" algn="l">
              <a:lnSpc>
                <a:spcPct val="200000"/>
              </a:lnSpc>
              <a:buFont typeface="+mj-lt"/>
              <a:buAutoNum type="arabicPeriod"/>
            </a:pPr>
            <a:r>
              <a:rPr lang="en-US" sz="2400" cap="none" dirty="0" err="1" smtClean="0">
                <a:solidFill>
                  <a:schemeClr val="bg1">
                    <a:lumMod val="75000"/>
                  </a:schemeClr>
                </a:solidFill>
              </a:rPr>
              <a:t>Introducción</a:t>
            </a:r>
            <a:endParaRPr lang="en-US" sz="2400" cap="none" dirty="0" smtClean="0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 algn="l">
              <a:lnSpc>
                <a:spcPct val="200000"/>
              </a:lnSpc>
              <a:buFont typeface="+mj-lt"/>
              <a:buAutoNum type="arabicPeriod"/>
            </a:pPr>
            <a:r>
              <a:rPr lang="en-US" sz="2400" cap="none" dirty="0" err="1" smtClean="0">
                <a:solidFill>
                  <a:schemeClr val="bg1">
                    <a:lumMod val="75000"/>
                  </a:schemeClr>
                </a:solidFill>
              </a:rPr>
              <a:t>Líneas</a:t>
            </a:r>
            <a:r>
              <a:rPr lang="en-US" sz="2400" cap="none" dirty="0" smtClean="0">
                <a:solidFill>
                  <a:schemeClr val="bg1">
                    <a:lumMod val="75000"/>
                  </a:schemeClr>
                </a:solidFill>
              </a:rPr>
              <a:t> de </a:t>
            </a:r>
            <a:r>
              <a:rPr lang="en-US" sz="2400" cap="none" dirty="0" err="1" smtClean="0">
                <a:solidFill>
                  <a:schemeClr val="bg1">
                    <a:lumMod val="75000"/>
                  </a:schemeClr>
                </a:solidFill>
              </a:rPr>
              <a:t>Productos</a:t>
            </a:r>
            <a:r>
              <a:rPr lang="en-US" sz="2400" cap="none" dirty="0" smtClean="0">
                <a:solidFill>
                  <a:schemeClr val="bg1">
                    <a:lumMod val="75000"/>
                  </a:schemeClr>
                </a:solidFill>
              </a:rPr>
              <a:t> Software</a:t>
            </a:r>
          </a:p>
          <a:p>
            <a:pPr marL="342900" indent="-342900" algn="l">
              <a:lnSpc>
                <a:spcPct val="200000"/>
              </a:lnSpc>
              <a:buFont typeface="+mj-lt"/>
              <a:buAutoNum type="arabicPeriod"/>
            </a:pPr>
            <a:r>
              <a:rPr lang="en-US" sz="2400" cap="none" dirty="0" err="1" smtClean="0">
                <a:solidFill>
                  <a:schemeClr val="bg1">
                    <a:lumMod val="75000"/>
                  </a:schemeClr>
                </a:solidFill>
              </a:rPr>
              <a:t>Metodología</a:t>
            </a:r>
            <a:r>
              <a:rPr lang="en-US" sz="2400" cap="none" dirty="0" smtClean="0">
                <a:solidFill>
                  <a:schemeClr val="bg1">
                    <a:lumMod val="75000"/>
                  </a:schemeClr>
                </a:solidFill>
              </a:rPr>
              <a:t> PLUS</a:t>
            </a:r>
          </a:p>
          <a:p>
            <a:pPr marL="342900" indent="-342900" algn="l">
              <a:lnSpc>
                <a:spcPct val="200000"/>
              </a:lnSpc>
              <a:buFont typeface="+mj-lt"/>
              <a:buAutoNum type="arabicPeriod"/>
            </a:pPr>
            <a:r>
              <a:rPr lang="en-US" sz="2400" cap="none" dirty="0" err="1" smtClean="0">
                <a:solidFill>
                  <a:schemeClr val="bg1">
                    <a:lumMod val="75000"/>
                  </a:schemeClr>
                </a:solidFill>
              </a:rPr>
              <a:t>Juegos</a:t>
            </a:r>
            <a:r>
              <a:rPr lang="en-US" sz="2400" cap="none" dirty="0" smtClean="0">
                <a:solidFill>
                  <a:schemeClr val="bg1">
                    <a:lumMod val="75000"/>
                  </a:schemeClr>
                </a:solidFill>
              </a:rPr>
              <a:t> de mesa</a:t>
            </a:r>
          </a:p>
          <a:p>
            <a:pPr marL="342900" indent="-342900" algn="l">
              <a:lnSpc>
                <a:spcPct val="200000"/>
              </a:lnSpc>
              <a:buFont typeface="+mj-lt"/>
              <a:buAutoNum type="arabicPeriod"/>
            </a:pPr>
            <a:r>
              <a:rPr lang="en-US" sz="2400" cap="none" dirty="0" err="1" smtClean="0"/>
              <a:t>Conclusiones</a:t>
            </a:r>
            <a:endParaRPr lang="en-US" sz="2400" cap="none" dirty="0" smtClean="0"/>
          </a:p>
          <a:p>
            <a:pPr marL="342900" indent="-342900" algn="l">
              <a:lnSpc>
                <a:spcPct val="200000"/>
              </a:lnSpc>
              <a:buFont typeface="+mj-lt"/>
              <a:buAutoNum type="arabicPeriod"/>
            </a:pPr>
            <a:r>
              <a:rPr lang="en-US" sz="2400" cap="none" dirty="0" err="1" smtClean="0">
                <a:solidFill>
                  <a:schemeClr val="bg1">
                    <a:lumMod val="75000"/>
                  </a:schemeClr>
                </a:solidFill>
              </a:rPr>
              <a:t>Demostración</a:t>
            </a:r>
            <a:endParaRPr lang="en-US" sz="2400" cap="none" dirty="0" smtClean="0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 algn="l">
              <a:buFont typeface="+mj-lt"/>
              <a:buAutoNum type="arabicPeriod"/>
            </a:pPr>
            <a:endParaRPr lang="en-US" cap="none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CONTENIDO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2268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Beneficios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err="1" smtClean="0"/>
              <a:t>Producción</a:t>
            </a:r>
            <a:r>
              <a:rPr lang="en-US" dirty="0" smtClean="0"/>
              <a:t> en </a:t>
            </a:r>
            <a:r>
              <a:rPr lang="en-US" dirty="0" err="1" smtClean="0"/>
              <a:t>masa</a:t>
            </a:r>
            <a:endParaRPr lang="en-US" dirty="0" smtClean="0"/>
          </a:p>
          <a:p>
            <a:r>
              <a:rPr lang="en-US" dirty="0" err="1" smtClean="0"/>
              <a:t>Personalización</a:t>
            </a:r>
            <a:r>
              <a:rPr lang="en-US" dirty="0" smtClean="0"/>
              <a:t> en </a:t>
            </a:r>
            <a:r>
              <a:rPr lang="en-US" dirty="0" err="1" smtClean="0"/>
              <a:t>serie</a:t>
            </a:r>
            <a:endParaRPr lang="en-US" dirty="0" smtClean="0"/>
          </a:p>
          <a:p>
            <a:r>
              <a:rPr lang="en-US" dirty="0" err="1" smtClean="0"/>
              <a:t>Mejora</a:t>
            </a:r>
            <a:r>
              <a:rPr lang="en-US" dirty="0" smtClean="0"/>
              <a:t> de la </a:t>
            </a:r>
            <a:r>
              <a:rPr lang="en-US" dirty="0" err="1" smtClean="0"/>
              <a:t>productividad</a:t>
            </a:r>
            <a:r>
              <a:rPr lang="en-US" dirty="0" smtClean="0"/>
              <a:t> del </a:t>
            </a:r>
            <a:r>
              <a:rPr lang="en-US" dirty="0" err="1" smtClean="0"/>
              <a:t>desarrollo</a:t>
            </a:r>
            <a:r>
              <a:rPr lang="en-US" dirty="0" smtClean="0"/>
              <a:t> de software</a:t>
            </a:r>
          </a:p>
          <a:p>
            <a:r>
              <a:rPr lang="en-US" dirty="0" err="1" smtClean="0"/>
              <a:t>Escalabilidad</a:t>
            </a:r>
            <a:endParaRPr lang="en-US" dirty="0" smtClean="0"/>
          </a:p>
          <a:p>
            <a:r>
              <a:rPr lang="en-US" dirty="0" err="1" smtClean="0"/>
              <a:t>Reducción</a:t>
            </a:r>
            <a:r>
              <a:rPr lang="en-US" dirty="0" smtClean="0"/>
              <a:t> de </a:t>
            </a:r>
            <a:r>
              <a:rPr lang="en-US" dirty="0" err="1" smtClean="0"/>
              <a:t>costes</a:t>
            </a:r>
            <a:endParaRPr lang="en-US" dirty="0" smtClean="0"/>
          </a:p>
          <a:p>
            <a:r>
              <a:rPr lang="en-US" dirty="0" smtClean="0"/>
              <a:t>Time to market</a:t>
            </a:r>
          </a:p>
          <a:p>
            <a:endParaRPr lang="en-US" dirty="0"/>
          </a:p>
        </p:txBody>
      </p:sp>
      <p:pic>
        <p:nvPicPr>
          <p:cNvPr id="12" name="11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1172" y="3048000"/>
            <a:ext cx="4925627" cy="322577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Beneficios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s-ES" dirty="0" smtClean="0"/>
              <a:t>Mejora en la calidad de los productos de la línea</a:t>
            </a:r>
          </a:p>
          <a:p>
            <a:pPr lvl="1"/>
            <a:r>
              <a:rPr lang="es-ES" dirty="0" smtClean="0"/>
              <a:t>Los beneficios de encontrar y eliminar un defecto en un </a:t>
            </a:r>
            <a:r>
              <a:rPr lang="es-ES" i="1" dirty="0" smtClean="0"/>
              <a:t>core </a:t>
            </a:r>
            <a:r>
              <a:rPr lang="es-ES" i="1" dirty="0" err="1" smtClean="0"/>
              <a:t>asset</a:t>
            </a:r>
            <a:r>
              <a:rPr lang="es-ES" dirty="0" smtClean="0"/>
              <a:t> no se  limitan al producto donde se detecta el error</a:t>
            </a:r>
          </a:p>
          <a:p>
            <a:endParaRPr lang="es-ES" dirty="0"/>
          </a:p>
        </p:txBody>
      </p:sp>
      <p:pic>
        <p:nvPicPr>
          <p:cNvPr id="6146" name="Picture 2" descr="C:\Users\Juan\Desktop\Calida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2971800"/>
            <a:ext cx="5181600" cy="3317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9890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381000" y="2438400"/>
            <a:ext cx="7467600" cy="3962400"/>
          </a:xfrm>
        </p:spPr>
        <p:txBody>
          <a:bodyPr anchor="ctr">
            <a:normAutofit fontScale="85000" lnSpcReduction="10000"/>
          </a:bodyPr>
          <a:lstStyle/>
          <a:p>
            <a:pPr marL="342900" indent="-342900" algn="l">
              <a:lnSpc>
                <a:spcPct val="200000"/>
              </a:lnSpc>
              <a:buFont typeface="+mj-lt"/>
              <a:buAutoNum type="arabicPeriod"/>
            </a:pPr>
            <a:r>
              <a:rPr lang="en-US" sz="2400" cap="none" dirty="0" err="1" smtClean="0">
                <a:solidFill>
                  <a:schemeClr val="bg1">
                    <a:lumMod val="75000"/>
                  </a:schemeClr>
                </a:solidFill>
              </a:rPr>
              <a:t>Introducción</a:t>
            </a:r>
            <a:endParaRPr lang="en-US" sz="2400" cap="none" dirty="0" smtClean="0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 algn="l">
              <a:lnSpc>
                <a:spcPct val="200000"/>
              </a:lnSpc>
              <a:buFont typeface="+mj-lt"/>
              <a:buAutoNum type="arabicPeriod"/>
            </a:pPr>
            <a:r>
              <a:rPr lang="en-US" sz="2400" cap="none" dirty="0" err="1" smtClean="0">
                <a:solidFill>
                  <a:schemeClr val="bg1">
                    <a:lumMod val="75000"/>
                  </a:schemeClr>
                </a:solidFill>
              </a:rPr>
              <a:t>Líneas</a:t>
            </a:r>
            <a:r>
              <a:rPr lang="en-US" sz="2400" cap="none" dirty="0" smtClean="0">
                <a:solidFill>
                  <a:schemeClr val="bg1">
                    <a:lumMod val="75000"/>
                  </a:schemeClr>
                </a:solidFill>
              </a:rPr>
              <a:t> de </a:t>
            </a:r>
            <a:r>
              <a:rPr lang="en-US" sz="2400" cap="none" dirty="0" err="1" smtClean="0">
                <a:solidFill>
                  <a:schemeClr val="bg1">
                    <a:lumMod val="75000"/>
                  </a:schemeClr>
                </a:solidFill>
              </a:rPr>
              <a:t>Productos</a:t>
            </a:r>
            <a:r>
              <a:rPr lang="en-US" sz="2400" cap="none" dirty="0" smtClean="0">
                <a:solidFill>
                  <a:schemeClr val="bg1">
                    <a:lumMod val="75000"/>
                  </a:schemeClr>
                </a:solidFill>
              </a:rPr>
              <a:t> Software</a:t>
            </a:r>
          </a:p>
          <a:p>
            <a:pPr marL="342900" indent="-342900" algn="l">
              <a:lnSpc>
                <a:spcPct val="200000"/>
              </a:lnSpc>
              <a:buFont typeface="+mj-lt"/>
              <a:buAutoNum type="arabicPeriod"/>
            </a:pPr>
            <a:r>
              <a:rPr lang="en-US" sz="2400" cap="none" dirty="0" err="1" smtClean="0">
                <a:solidFill>
                  <a:schemeClr val="bg1">
                    <a:lumMod val="75000"/>
                  </a:schemeClr>
                </a:solidFill>
              </a:rPr>
              <a:t>Metodología</a:t>
            </a:r>
            <a:r>
              <a:rPr lang="en-US" sz="2400" cap="none" dirty="0" smtClean="0">
                <a:solidFill>
                  <a:schemeClr val="bg1">
                    <a:lumMod val="75000"/>
                  </a:schemeClr>
                </a:solidFill>
              </a:rPr>
              <a:t> PLUS</a:t>
            </a:r>
          </a:p>
          <a:p>
            <a:pPr marL="342900" indent="-342900" algn="l">
              <a:lnSpc>
                <a:spcPct val="200000"/>
              </a:lnSpc>
              <a:buFont typeface="+mj-lt"/>
              <a:buAutoNum type="arabicPeriod"/>
            </a:pPr>
            <a:r>
              <a:rPr lang="en-US" sz="2400" cap="none" dirty="0" err="1" smtClean="0">
                <a:solidFill>
                  <a:schemeClr val="bg1">
                    <a:lumMod val="75000"/>
                  </a:schemeClr>
                </a:solidFill>
              </a:rPr>
              <a:t>Juegos</a:t>
            </a:r>
            <a:r>
              <a:rPr lang="en-US" sz="2400" cap="none" dirty="0" smtClean="0">
                <a:solidFill>
                  <a:schemeClr val="bg1">
                    <a:lumMod val="75000"/>
                  </a:schemeClr>
                </a:solidFill>
              </a:rPr>
              <a:t> de mesa</a:t>
            </a:r>
          </a:p>
          <a:p>
            <a:pPr marL="342900" indent="-342900" algn="l">
              <a:lnSpc>
                <a:spcPct val="200000"/>
              </a:lnSpc>
              <a:buFont typeface="+mj-lt"/>
              <a:buAutoNum type="arabicPeriod"/>
            </a:pPr>
            <a:r>
              <a:rPr lang="en-US" sz="2400" cap="none" dirty="0" err="1" smtClean="0">
                <a:solidFill>
                  <a:schemeClr val="bg1">
                    <a:lumMod val="75000"/>
                  </a:schemeClr>
                </a:solidFill>
              </a:rPr>
              <a:t>Conclusiones</a:t>
            </a:r>
            <a:endParaRPr lang="en-US" sz="2400" cap="none" dirty="0" smtClean="0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 algn="l">
              <a:lnSpc>
                <a:spcPct val="200000"/>
              </a:lnSpc>
              <a:buFont typeface="+mj-lt"/>
              <a:buAutoNum type="arabicPeriod"/>
            </a:pPr>
            <a:r>
              <a:rPr lang="en-US" sz="2400" cap="none" dirty="0" err="1" smtClean="0"/>
              <a:t>Demostración</a:t>
            </a:r>
            <a:endParaRPr lang="en-US" sz="2400" cap="none" dirty="0" smtClean="0"/>
          </a:p>
          <a:p>
            <a:pPr marL="342900" indent="-342900" algn="l">
              <a:buFont typeface="+mj-lt"/>
              <a:buAutoNum type="arabicPeriod"/>
            </a:pPr>
            <a:endParaRPr lang="en-US" cap="none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CONTENIDO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6859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Demostración</a:t>
            </a:r>
            <a:endParaRPr lang="es-ES" dirty="0"/>
          </a:p>
        </p:txBody>
      </p:sp>
      <p:pic>
        <p:nvPicPr>
          <p:cNvPr id="4" name="Wildlife.wmv">
            <a:hlinkClick r:id="" action="ppaction://media"/>
          </p:cNvPr>
          <p:cNvPicPr>
            <a:picLocks noGrp="1" noChangeAspect="1"/>
          </p:cNvPicPr>
          <p:nvPr>
            <p:ph sz="quarter"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88950" y="1527175"/>
            <a:ext cx="8128000" cy="4572000"/>
          </a:xfrm>
        </p:spPr>
      </p:pic>
    </p:spTree>
    <p:extLst>
      <p:ext uri="{BB962C8B-B14F-4D97-AF65-F5344CB8AC3E}">
        <p14:creationId xmlns:p14="http://schemas.microsoft.com/office/powerpoint/2010/main" val="338073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¿</a:t>
            </a:r>
            <a:r>
              <a:rPr lang="en-US" dirty="0" err="1" smtClean="0"/>
              <a:t>Preguntas</a:t>
            </a:r>
            <a:r>
              <a:rPr lang="en-US" dirty="0" smtClean="0"/>
              <a:t>?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Software actualmente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sz="quarter" idx="1"/>
          </p:nvPr>
        </p:nvSpPr>
        <p:spPr>
          <a:xfrm>
            <a:off x="301752" y="1527048"/>
            <a:ext cx="8503920" cy="5178552"/>
          </a:xfrm>
        </p:spPr>
        <p:txBody>
          <a:bodyPr/>
          <a:lstStyle/>
          <a:p>
            <a:endParaRPr lang="es-ES" dirty="0" smtClean="0"/>
          </a:p>
          <a:p>
            <a:endParaRPr lang="es-ES" dirty="0"/>
          </a:p>
          <a:p>
            <a:endParaRPr lang="es-ES" dirty="0" smtClean="0"/>
          </a:p>
          <a:p>
            <a:endParaRPr lang="es-ES" dirty="0" smtClean="0"/>
          </a:p>
          <a:p>
            <a:endParaRPr lang="es-ES" dirty="0" smtClean="0"/>
          </a:p>
          <a:p>
            <a:r>
              <a:rPr lang="es-ES" dirty="0" smtClean="0"/>
              <a:t>El software trasciende cada vez más en todos los sectores</a:t>
            </a:r>
          </a:p>
          <a:p>
            <a:r>
              <a:rPr lang="es-ES" dirty="0" smtClean="0"/>
              <a:t>El software se ha convertido en el resultado final de muchas organizaciones</a:t>
            </a:r>
          </a:p>
          <a:p>
            <a:endParaRPr lang="es-ES" dirty="0"/>
          </a:p>
        </p:txBody>
      </p:sp>
      <p:pic>
        <p:nvPicPr>
          <p:cNvPr id="6" name="5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965664"/>
            <a:ext cx="8229600" cy="1703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12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Necesidades universales de negocio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sz="quarter" idx="1"/>
          </p:nvPr>
        </p:nvSpPr>
        <p:spPr>
          <a:xfrm>
            <a:off x="301752" y="2057400"/>
            <a:ext cx="8503920" cy="4041648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Desplegar nuevos productos (servicios) a un ritmo rápido</a:t>
            </a:r>
          </a:p>
          <a:p>
            <a:pPr>
              <a:spcAft>
                <a:spcPts val="600"/>
              </a:spcAft>
            </a:pPr>
            <a:r>
              <a:rPr lang="es-ES" dirty="0"/>
              <a:t>Acomodar una creciente demanda de nuevas características </a:t>
            </a:r>
            <a:r>
              <a:rPr lang="es-ES" dirty="0" smtClean="0"/>
              <a:t>para un </a:t>
            </a:r>
            <a:r>
              <a:rPr lang="es-ES" dirty="0"/>
              <a:t>producto a través de un amplio </a:t>
            </a:r>
            <a:r>
              <a:rPr lang="es-ES" dirty="0" smtClean="0"/>
              <a:t>catálogo </a:t>
            </a:r>
            <a:r>
              <a:rPr lang="es-ES" dirty="0"/>
              <a:t>de </a:t>
            </a:r>
            <a:r>
              <a:rPr lang="es-ES" dirty="0" smtClean="0"/>
              <a:t>características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Explotar una base tecnológica que cambia rápidamente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Obtener una ventaja competitiva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345483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/>
          <p:cNvSpPr/>
          <p:nvPr/>
        </p:nvSpPr>
        <p:spPr>
          <a:xfrm>
            <a:off x="4191000" y="3505200"/>
            <a:ext cx="2286000" cy="2209800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Productividad</a:t>
            </a:r>
            <a:r>
              <a:rPr lang="en-US" dirty="0" smtClean="0"/>
              <a:t> y </a:t>
            </a:r>
            <a:r>
              <a:rPr lang="en-US" dirty="0" err="1" smtClean="0"/>
              <a:t>eficiencia</a:t>
            </a:r>
            <a:r>
              <a:rPr lang="en-US" dirty="0" smtClean="0"/>
              <a:t> </a:t>
            </a:r>
            <a:r>
              <a:rPr lang="en-US" dirty="0" err="1" smtClean="0"/>
              <a:t>mejorada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Objetivos</a:t>
            </a:r>
            <a:r>
              <a:rPr lang="en-US" dirty="0" smtClean="0"/>
              <a:t> de </a:t>
            </a:r>
            <a:r>
              <a:rPr lang="en-US" dirty="0" err="1" smtClean="0"/>
              <a:t>negocio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527048"/>
            <a:ext cx="8503920" cy="4873752"/>
          </a:xfrm>
        </p:spPr>
        <p:txBody>
          <a:bodyPr/>
          <a:lstStyle/>
          <a:p>
            <a:r>
              <a:rPr lang="en-US" dirty="0" smtClean="0"/>
              <a:t>El Software </a:t>
            </a:r>
            <a:r>
              <a:rPr lang="en-US" dirty="0" err="1" smtClean="0"/>
              <a:t>es</a:t>
            </a:r>
            <a:r>
              <a:rPr lang="en-US" dirty="0" smtClean="0"/>
              <a:t> el </a:t>
            </a:r>
            <a:r>
              <a:rPr lang="en-US" dirty="0" err="1" smtClean="0"/>
              <a:t>resultado</a:t>
            </a:r>
            <a:r>
              <a:rPr lang="en-US" dirty="0" smtClean="0"/>
              <a:t> final de </a:t>
            </a:r>
            <a:r>
              <a:rPr lang="en-US" dirty="0" err="1" smtClean="0"/>
              <a:t>cualquier</a:t>
            </a:r>
            <a:r>
              <a:rPr lang="en-US" dirty="0" smtClean="0"/>
              <a:t> </a:t>
            </a:r>
            <a:r>
              <a:rPr lang="en-US" dirty="0" err="1" smtClean="0"/>
              <a:t>organización</a:t>
            </a:r>
            <a:endParaRPr lang="en-US" dirty="0" smtClean="0"/>
          </a:p>
          <a:p>
            <a:r>
              <a:rPr lang="en-US" dirty="0" err="1" smtClean="0"/>
              <a:t>Objetivos</a:t>
            </a:r>
            <a:r>
              <a:rPr lang="en-US" dirty="0" smtClean="0"/>
              <a:t> de </a:t>
            </a:r>
            <a:r>
              <a:rPr lang="en-US" dirty="0" err="1" smtClean="0"/>
              <a:t>negocio</a:t>
            </a:r>
            <a:endParaRPr lang="en-US" dirty="0"/>
          </a:p>
        </p:txBody>
      </p:sp>
      <p:sp>
        <p:nvSpPr>
          <p:cNvPr id="5" name="Right Arrow 4"/>
          <p:cNvSpPr/>
          <p:nvPr/>
        </p:nvSpPr>
        <p:spPr>
          <a:xfrm>
            <a:off x="2057400" y="3429000"/>
            <a:ext cx="2133600" cy="533400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Alta </a:t>
            </a:r>
            <a:r>
              <a:rPr lang="en-US" dirty="0" err="1" smtClean="0"/>
              <a:t>calidad</a:t>
            </a:r>
            <a:endParaRPr lang="en-US" dirty="0"/>
          </a:p>
        </p:txBody>
      </p:sp>
      <p:sp>
        <p:nvSpPr>
          <p:cNvPr id="6" name="Right Arrow 5"/>
          <p:cNvSpPr/>
          <p:nvPr/>
        </p:nvSpPr>
        <p:spPr>
          <a:xfrm>
            <a:off x="1143000" y="3962400"/>
            <a:ext cx="2819400" cy="533400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Rápida</a:t>
            </a:r>
            <a:r>
              <a:rPr lang="en-US" dirty="0" smtClean="0"/>
              <a:t> </a:t>
            </a:r>
            <a:r>
              <a:rPr lang="en-US" dirty="0" err="1" smtClean="0"/>
              <a:t>comercialización</a:t>
            </a:r>
            <a:endParaRPr lang="en-US" dirty="0"/>
          </a:p>
        </p:txBody>
      </p:sp>
      <p:sp>
        <p:nvSpPr>
          <p:cNvPr id="9" name="Right Arrow 8"/>
          <p:cNvSpPr/>
          <p:nvPr/>
        </p:nvSpPr>
        <p:spPr>
          <a:xfrm>
            <a:off x="1143000" y="4572000"/>
            <a:ext cx="2743200" cy="533400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Dominio</a:t>
            </a:r>
            <a:r>
              <a:rPr lang="en-US" dirty="0" smtClean="0"/>
              <a:t> de </a:t>
            </a:r>
            <a:r>
              <a:rPr lang="en-US" dirty="0" err="1" smtClean="0"/>
              <a:t>mercado</a:t>
            </a:r>
            <a:endParaRPr lang="en-US" dirty="0"/>
          </a:p>
        </p:txBody>
      </p:sp>
      <p:sp>
        <p:nvSpPr>
          <p:cNvPr id="10" name="Right Arrow 9"/>
          <p:cNvSpPr/>
          <p:nvPr/>
        </p:nvSpPr>
        <p:spPr>
          <a:xfrm>
            <a:off x="1143000" y="5181600"/>
            <a:ext cx="2971800" cy="533400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Bajo</a:t>
            </a:r>
            <a:r>
              <a:rPr lang="en-US" dirty="0" smtClean="0"/>
              <a:t> </a:t>
            </a:r>
            <a:r>
              <a:rPr lang="en-US" dirty="0" err="1" smtClean="0"/>
              <a:t>coste</a:t>
            </a:r>
            <a:r>
              <a:rPr lang="en-US" dirty="0" smtClean="0"/>
              <a:t> de </a:t>
            </a:r>
            <a:r>
              <a:rPr lang="en-US" dirty="0" err="1" smtClean="0"/>
              <a:t>producción</a:t>
            </a:r>
            <a:endParaRPr lang="en-US" dirty="0"/>
          </a:p>
        </p:txBody>
      </p:sp>
      <p:sp>
        <p:nvSpPr>
          <p:cNvPr id="11" name="Right Arrow 10"/>
          <p:cNvSpPr/>
          <p:nvPr/>
        </p:nvSpPr>
        <p:spPr>
          <a:xfrm>
            <a:off x="1600200" y="5715000"/>
            <a:ext cx="3276600" cy="533400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Bajo</a:t>
            </a:r>
            <a:r>
              <a:rPr lang="en-US" dirty="0" smtClean="0"/>
              <a:t> </a:t>
            </a:r>
            <a:r>
              <a:rPr lang="en-US" dirty="0" err="1" smtClean="0"/>
              <a:t>coste</a:t>
            </a:r>
            <a:r>
              <a:rPr lang="en-US" dirty="0" smtClean="0"/>
              <a:t> de </a:t>
            </a:r>
            <a:r>
              <a:rPr lang="en-US" dirty="0" err="1" smtClean="0"/>
              <a:t>mantenimiento</a:t>
            </a:r>
            <a:endParaRPr lang="en-US" dirty="0"/>
          </a:p>
        </p:txBody>
      </p:sp>
      <p:sp>
        <p:nvSpPr>
          <p:cNvPr id="12" name="Right Arrow 11"/>
          <p:cNvSpPr/>
          <p:nvPr/>
        </p:nvSpPr>
        <p:spPr>
          <a:xfrm>
            <a:off x="2057400" y="2971800"/>
            <a:ext cx="2819400" cy="533400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Personalización</a:t>
            </a:r>
            <a:r>
              <a:rPr lang="en-US" dirty="0" smtClean="0"/>
              <a:t> en </a:t>
            </a:r>
            <a:r>
              <a:rPr lang="en-US" dirty="0" err="1" smtClean="0"/>
              <a:t>serie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000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2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000"/>
                            </p:stCondLst>
                            <p:childTnLst>
                              <p:par>
                                <p:cTn id="60" presetID="6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1" dur="2000" fill="hold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62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Scale>
                                      <p:cBhvr>
                                        <p:cTn id="63" dur="2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2" uiExpand="1" build="allAtOnce" animBg="1"/>
      <p:bldP spid="8" grpId="3" uiExpand="1" build="allAtOnce" animBg="1"/>
      <p:bldP spid="5" grpId="0" uiExpand="1" build="p" animBg="1"/>
      <p:bldP spid="6" grpId="0" uiExpand="1" build="p" animBg="1"/>
      <p:bldP spid="9" grpId="0" uiExpand="1" build="p" animBg="1"/>
      <p:bldP spid="10" grpId="0" uiExpand="1" build="p" animBg="1"/>
      <p:bldP spid="11" grpId="0" uiExpand="1" build="p" animBg="1"/>
      <p:bldP spid="12" grpId="0" uiExpand="1" build="p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Pocos sistemas son únicos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s-ES" dirty="0" smtClean="0"/>
          </a:p>
          <a:p>
            <a:endParaRPr lang="es-ES" dirty="0"/>
          </a:p>
          <a:p>
            <a:endParaRPr lang="es-ES" dirty="0" smtClean="0"/>
          </a:p>
          <a:p>
            <a:endParaRPr lang="es-ES" dirty="0"/>
          </a:p>
          <a:p>
            <a:endParaRPr lang="es-ES" dirty="0" smtClean="0"/>
          </a:p>
          <a:p>
            <a:endParaRPr lang="es-ES" dirty="0" smtClean="0"/>
          </a:p>
          <a:p>
            <a:r>
              <a:rPr lang="es-ES" dirty="0" smtClean="0"/>
              <a:t>La mayoría de las empresas producen familias de sistemas similares</a:t>
            </a:r>
          </a:p>
          <a:p>
            <a:r>
              <a:rPr lang="es-ES" dirty="0" smtClean="0"/>
              <a:t>Tiene sentido utilizar una estrategia de reutilización</a:t>
            </a:r>
            <a:endParaRPr lang="es-ES" dirty="0"/>
          </a:p>
        </p:txBody>
      </p:sp>
      <p:pic>
        <p:nvPicPr>
          <p:cNvPr id="1027" name="Picture 3" descr="C:\Users\Juan\Desktop\Version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828800"/>
            <a:ext cx="6115904" cy="2124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2581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Reutilización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s-ES" dirty="0" smtClean="0"/>
              <a:t>Reutilización de software</a:t>
            </a:r>
          </a:p>
          <a:p>
            <a:pPr lvl="1"/>
            <a:r>
              <a:rPr lang="es-ES" dirty="0" smtClean="0"/>
              <a:t>“La reutilización de software es el proceso de implementar o actualizar sistemas de software usando activos de software existentes”</a:t>
            </a:r>
          </a:p>
          <a:p>
            <a:pPr marL="274320" lvl="1" indent="0" algn="r">
              <a:buNone/>
            </a:pPr>
            <a:r>
              <a:rPr lang="es-ES" dirty="0" smtClean="0"/>
              <a:t>(</a:t>
            </a:r>
            <a:r>
              <a:rPr lang="es-ES" dirty="0" err="1" smtClean="0"/>
              <a:t>Sodhi</a:t>
            </a:r>
            <a:r>
              <a:rPr lang="es-ES" dirty="0" smtClean="0"/>
              <a:t> &amp; </a:t>
            </a:r>
            <a:r>
              <a:rPr lang="es-ES" dirty="0" err="1" smtClean="0"/>
              <a:t>Sodhi</a:t>
            </a:r>
            <a:r>
              <a:rPr lang="es-ES" dirty="0" smtClean="0"/>
              <a:t>, 1999)</a:t>
            </a:r>
            <a:endParaRPr lang="es-ES" dirty="0"/>
          </a:p>
          <a:p>
            <a:pPr marL="274320" lvl="1" indent="0">
              <a:buNone/>
            </a:pPr>
            <a:endParaRPr lang="es-ES" dirty="0" smtClean="0"/>
          </a:p>
          <a:p>
            <a:pPr lvl="1"/>
            <a:r>
              <a:rPr lang="en-US" dirty="0" smtClean="0"/>
              <a:t>“</a:t>
            </a:r>
            <a:r>
              <a:rPr lang="es-ES" dirty="0" smtClean="0"/>
              <a:t>Reutilización de software es el proceso de crear sistemas de software a partir de software existente, en lugar de desarrollarlo desde el comienzo</a:t>
            </a:r>
            <a:r>
              <a:rPr lang="en-US" dirty="0" smtClean="0"/>
              <a:t>”</a:t>
            </a:r>
          </a:p>
          <a:p>
            <a:pPr marL="274320" lvl="1" indent="0" algn="r">
              <a:buNone/>
            </a:pPr>
            <a:r>
              <a:rPr lang="en-US" dirty="0" smtClean="0"/>
              <a:t>(</a:t>
            </a:r>
            <a:r>
              <a:rPr lang="en-US" dirty="0" err="1" smtClean="0"/>
              <a:t>Sametinger</a:t>
            </a:r>
            <a:r>
              <a:rPr lang="en-US" dirty="0" smtClean="0"/>
              <a:t>, 1997)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81674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Reutilización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sz="quarter" idx="1"/>
          </p:nvPr>
        </p:nvSpPr>
        <p:spPr>
          <a:xfrm>
            <a:off x="301752" y="1527048"/>
            <a:ext cx="8503920" cy="4873752"/>
          </a:xfrm>
        </p:spPr>
        <p:txBody>
          <a:bodyPr>
            <a:normAutofit/>
          </a:bodyPr>
          <a:lstStyle/>
          <a:p>
            <a:r>
              <a:rPr lang="es-ES" dirty="0" smtClean="0"/>
              <a:t>Existen varias modalidades de reutilización utilizadas en empresas de software:</a:t>
            </a:r>
          </a:p>
          <a:p>
            <a:pPr lvl="1"/>
            <a:r>
              <a:rPr lang="es-ES" dirty="0" smtClean="0"/>
              <a:t>Individual</a:t>
            </a:r>
          </a:p>
          <a:p>
            <a:pPr lvl="1"/>
            <a:r>
              <a:rPr lang="es-ES" dirty="0" smtClean="0"/>
              <a:t>Oportunista</a:t>
            </a:r>
          </a:p>
          <a:p>
            <a:pPr lvl="1"/>
            <a:r>
              <a:rPr lang="es-ES" dirty="0" smtClean="0"/>
              <a:t>Gestionada</a:t>
            </a:r>
          </a:p>
          <a:p>
            <a:pPr lvl="2"/>
            <a:r>
              <a:rPr lang="es-ES" dirty="0" smtClean="0"/>
              <a:t>Sistemática, planificada y mejorada</a:t>
            </a:r>
          </a:p>
          <a:p>
            <a:endParaRPr lang="es-ES" dirty="0"/>
          </a:p>
          <a:p>
            <a:r>
              <a:rPr lang="es-ES" dirty="0" smtClean="0"/>
              <a:t>Tradicionalmente, la reutilización se ha basado en la oportunidad</a:t>
            </a:r>
          </a:p>
          <a:p>
            <a:pPr lvl="1"/>
            <a:r>
              <a:rPr lang="es-ES" dirty="0" smtClean="0"/>
              <a:t>Los componentes se almacenan en un repositorio a la espera de una oportunidad de reutilización</a:t>
            </a:r>
          </a:p>
        </p:txBody>
      </p:sp>
    </p:spTree>
    <p:extLst>
      <p:ext uri="{BB962C8B-B14F-4D97-AF65-F5344CB8AC3E}">
        <p14:creationId xmlns:p14="http://schemas.microsoft.com/office/powerpoint/2010/main" val="2916189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vic">
  <a:themeElements>
    <a:clrScheme name="Urban">
      <a:dk1>
        <a:sysClr val="windowText" lastClr="000000"/>
      </a:dk1>
      <a:lt1>
        <a:sysClr val="window" lastClr="FFFFFF"/>
      </a:lt1>
      <a:dk2>
        <a:srgbClr val="424456"/>
      </a:dk2>
      <a:lt2>
        <a:srgbClr val="DEDEDE"/>
      </a:lt2>
      <a:accent1>
        <a:srgbClr val="53548A"/>
      </a:accent1>
      <a:accent2>
        <a:srgbClr val="438086"/>
      </a:accent2>
      <a:accent3>
        <a:srgbClr val="A04DA3"/>
      </a:accent3>
      <a:accent4>
        <a:srgbClr val="C4652D"/>
      </a:accent4>
      <a:accent5>
        <a:srgbClr val="8B5D3D"/>
      </a:accent5>
      <a:accent6>
        <a:srgbClr val="5C92B5"/>
      </a:accent6>
      <a:hlink>
        <a:srgbClr val="67AFBD"/>
      </a:hlink>
      <a:folHlink>
        <a:srgbClr val="C2A874"/>
      </a:folHlink>
    </a:clrScheme>
    <a:fontScheme name="Civic">
      <a:majorFont>
        <a:latin typeface="Georgia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Georgia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A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270000"/>
              </a:schemeClr>
            </a:gs>
            <a:gs pos="25000">
              <a:schemeClr val="phClr">
                <a:tint val="60000"/>
                <a:satMod val="300000"/>
              </a:schemeClr>
            </a:gs>
            <a:gs pos="100000">
              <a:schemeClr val="phClr">
                <a:tint val="29000"/>
                <a:satMod val="40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5000"/>
                <a:satMod val="155000"/>
              </a:schemeClr>
            </a:gs>
            <a:gs pos="60000">
              <a:schemeClr val="phClr">
                <a:shade val="95000"/>
                <a:satMod val="150000"/>
              </a:schemeClr>
            </a:gs>
            <a:gs pos="100000">
              <a:schemeClr val="phClr">
                <a:tint val="87000"/>
                <a:satMod val="2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atMod val="150000"/>
            </a:schemeClr>
          </a:solidFill>
          <a:prstDash val="solid"/>
        </a:ln>
        <a:ln w="425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2000000"/>
            </a:lightRig>
          </a:scene3d>
          <a:sp3d prstMaterial="powder">
            <a:bevelT h="50800"/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70000"/>
                <a:satMod val="115000"/>
              </a:schemeClr>
              <a:schemeClr val="phClr">
                <a:tint val="85000"/>
              </a:schemeClr>
            </a:duotone>
          </a:blip>
          <a:tile tx="0" ty="0" sx="85000" sy="85000" flip="none" algn="tl"/>
        </a:blipFill>
        <a:blipFill>
          <a:blip xmlns:r="http://schemas.openxmlformats.org/officeDocument/2006/relationships" r:embed="rId2">
            <a:duotone>
              <a:schemeClr val="phClr">
                <a:shade val="65000"/>
                <a:satMod val="115000"/>
              </a:schemeClr>
              <a:schemeClr val="phClr">
                <a:tint val="85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Civic</Template>
  <TotalTime>873</TotalTime>
  <Words>869</Words>
  <Application>Microsoft Office PowerPoint</Application>
  <PresentationFormat>Presentación en pantalla (4:3)</PresentationFormat>
  <Paragraphs>199</Paragraphs>
  <Slides>38</Slides>
  <Notes>3</Notes>
  <HiddenSlides>0</HiddenSlides>
  <MMClips>1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38</vt:i4>
      </vt:variant>
    </vt:vector>
  </HeadingPairs>
  <TitlesOfParts>
    <vt:vector size="39" baseType="lpstr">
      <vt:lpstr>Civic</vt:lpstr>
      <vt:lpstr>LÍNEAS DE PRODUCTOS SOFTWARE</vt:lpstr>
      <vt:lpstr>CONTENIDO</vt:lpstr>
      <vt:lpstr>CONTENIDO</vt:lpstr>
      <vt:lpstr>Software actualmente</vt:lpstr>
      <vt:lpstr>Necesidades universales de negocio</vt:lpstr>
      <vt:lpstr>Objetivos de negocio</vt:lpstr>
      <vt:lpstr>Pocos sistemas son únicos</vt:lpstr>
      <vt:lpstr>Reutilización</vt:lpstr>
      <vt:lpstr>Reutilización</vt:lpstr>
      <vt:lpstr>Historia de la reutilización</vt:lpstr>
      <vt:lpstr>Reutilización</vt:lpstr>
      <vt:lpstr>Celsiustech: Sistema de navegación</vt:lpstr>
      <vt:lpstr>Móviles de Nokia</vt:lpstr>
      <vt:lpstr>¿Solución?</vt:lpstr>
      <vt:lpstr>CONTENIDO</vt:lpstr>
      <vt:lpstr>Definición</vt:lpstr>
      <vt:lpstr>Modelo básico de una LPS</vt:lpstr>
      <vt:lpstr>Modelo básico de una LPS</vt:lpstr>
      <vt:lpstr>Modelo básico de una LPS</vt:lpstr>
      <vt:lpstr>Proceso evolutivo</vt:lpstr>
      <vt:lpstr>Modelo de Proceso Evolutivo</vt:lpstr>
      <vt:lpstr>Enfoques de construcción</vt:lpstr>
      <vt:lpstr>CONTENIDO</vt:lpstr>
      <vt:lpstr>Presentación de PowerPoint</vt:lpstr>
      <vt:lpstr>Presentación de PowerPoint</vt:lpstr>
      <vt:lpstr>Modelo de Proceso Evolutivo</vt:lpstr>
      <vt:lpstr>Ingeniería de Dominio</vt:lpstr>
      <vt:lpstr>Ingeniería de Dominio</vt:lpstr>
      <vt:lpstr>Ingeniería de Producto</vt:lpstr>
      <vt:lpstr>Presentación de PowerPoint</vt:lpstr>
      <vt:lpstr>CONTENIDO</vt:lpstr>
      <vt:lpstr>Presentación de PowerPoint</vt:lpstr>
      <vt:lpstr>CONTENIDO</vt:lpstr>
      <vt:lpstr>Beneficios</vt:lpstr>
      <vt:lpstr>Beneficios</vt:lpstr>
      <vt:lpstr>CONTENIDO</vt:lpstr>
      <vt:lpstr>Demostración</vt:lpstr>
      <vt:lpstr>¿Preguntas?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Software Product Line</dc:title>
  <dc:creator>Hadeel</dc:creator>
  <cp:lastModifiedBy>Juan</cp:lastModifiedBy>
  <cp:revision>119</cp:revision>
  <dcterms:created xsi:type="dcterms:W3CDTF">2009-05-06T19:48:25Z</dcterms:created>
  <dcterms:modified xsi:type="dcterms:W3CDTF">2012-09-09T19:50:58Z</dcterms:modified>
</cp:coreProperties>
</file>